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jpg&amp;ehk=PSWpTABUTcTVSjNrzid" ContentType="image/jpeg"/>
  <Default Extension="png" ContentType="image/png"/>
  <Default Extension="png&amp;ehk=EHaIBHjoY7Rl" ContentType="image/png"/>
  <Default Extension="png&amp;ehk=PrVXSkEhCDDr1" ContentType="image/png"/>
  <Default Extension="png&amp;ehk=rPbeIS6OLfrlnfw60Nd"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10" r:id="rId2"/>
    <p:sldMasterId id="2147483698" r:id="rId3"/>
    <p:sldMasterId id="2147483724" r:id="rId4"/>
    <p:sldMasterId id="2147483736" r:id="rId5"/>
  </p:sldMasterIdLst>
  <p:notesMasterIdLst>
    <p:notesMasterId r:id="rId40"/>
  </p:notesMasterIdLst>
  <p:handoutMasterIdLst>
    <p:handoutMasterId r:id="rId41"/>
  </p:handoutMasterIdLst>
  <p:sldIdLst>
    <p:sldId id="256" r:id="rId6"/>
    <p:sldId id="379" r:id="rId7"/>
    <p:sldId id="260" r:id="rId8"/>
    <p:sldId id="378" r:id="rId9"/>
    <p:sldId id="268" r:id="rId10"/>
    <p:sldId id="258" r:id="rId11"/>
    <p:sldId id="286" r:id="rId12"/>
    <p:sldId id="262" r:id="rId13"/>
    <p:sldId id="263" r:id="rId14"/>
    <p:sldId id="261" r:id="rId15"/>
    <p:sldId id="351" r:id="rId16"/>
    <p:sldId id="352" r:id="rId17"/>
    <p:sldId id="269" r:id="rId18"/>
    <p:sldId id="270" r:id="rId19"/>
    <p:sldId id="381" r:id="rId20"/>
    <p:sldId id="382" r:id="rId21"/>
    <p:sldId id="271" r:id="rId22"/>
    <p:sldId id="272" r:id="rId23"/>
    <p:sldId id="273" r:id="rId24"/>
    <p:sldId id="338" r:id="rId25"/>
    <p:sldId id="339" r:id="rId26"/>
    <p:sldId id="275" r:id="rId27"/>
    <p:sldId id="346" r:id="rId28"/>
    <p:sldId id="344" r:id="rId29"/>
    <p:sldId id="276" r:id="rId30"/>
    <p:sldId id="277" r:id="rId31"/>
    <p:sldId id="380" r:id="rId32"/>
    <p:sldId id="383" r:id="rId33"/>
    <p:sldId id="274" r:id="rId34"/>
    <p:sldId id="278" r:id="rId35"/>
    <p:sldId id="384" r:id="rId36"/>
    <p:sldId id="282" r:id="rId37"/>
    <p:sldId id="385" r:id="rId38"/>
    <p:sldId id="279" r:id="rId39"/>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80523" autoAdjust="0"/>
  </p:normalViewPr>
  <p:slideViewPr>
    <p:cSldViewPr snapToGrid="0">
      <p:cViewPr varScale="1">
        <p:scale>
          <a:sx n="66" d="100"/>
          <a:sy n="66" d="100"/>
        </p:scale>
        <p:origin x="797" y="58"/>
      </p:cViewPr>
      <p:guideLst>
        <p:guide orient="horz" pos="2160"/>
        <p:guide pos="3840"/>
      </p:guideLst>
    </p:cSldViewPr>
  </p:slideViewPr>
  <p:outlineViewPr>
    <p:cViewPr>
      <p:scale>
        <a:sx n="33" d="100"/>
        <a:sy n="33" d="100"/>
      </p:scale>
      <p:origin x="0" y="-246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62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D374D-F281-4CD0-AB60-82E25EFB3601}" type="doc">
      <dgm:prSet loTypeId="urn:microsoft.com/office/officeart/2005/8/layout/hierarchy3" loCatId="Inbox" qsTypeId="urn:microsoft.com/office/officeart/2005/8/quickstyle/simple1" qsCatId="simple" csTypeId="urn:microsoft.com/office/officeart/2005/8/colors/colorful2" csCatId="colorful"/>
      <dgm:spPr/>
      <dgm:t>
        <a:bodyPr/>
        <a:lstStyle/>
        <a:p>
          <a:endParaRPr lang="en-US"/>
        </a:p>
      </dgm:t>
    </dgm:pt>
    <dgm:pt modelId="{F3C93695-32E7-43CA-9E0B-5C25B81AB024}">
      <dgm:prSet/>
      <dgm:spPr/>
      <dgm:t>
        <a:bodyPr/>
        <a:lstStyle/>
        <a:p>
          <a:r>
            <a:rPr lang="en-US"/>
            <a:t>Buck et al. 2011.  </a:t>
          </a:r>
          <a:r>
            <a:rPr lang="en-US" i="1"/>
            <a:t>Perfluoroalkyl and Polyfluoroalkyl Substances in the Environment: Terminology, Classification, and Origins</a:t>
          </a:r>
          <a:r>
            <a:rPr lang="en-US"/>
            <a:t>.  </a:t>
          </a:r>
        </a:p>
      </dgm:t>
    </dgm:pt>
    <dgm:pt modelId="{2F53C2D7-205D-45FB-9625-474683973C93}" type="parTrans" cxnId="{F279C6F6-DCBD-4F8A-BAC5-A1DE4B523F04}">
      <dgm:prSet/>
      <dgm:spPr/>
      <dgm:t>
        <a:bodyPr/>
        <a:lstStyle/>
        <a:p>
          <a:endParaRPr lang="en-US"/>
        </a:p>
      </dgm:t>
    </dgm:pt>
    <dgm:pt modelId="{CD7461A5-87A0-4E0F-B758-4DC684885DCA}" type="sibTrans" cxnId="{F279C6F6-DCBD-4F8A-BAC5-A1DE4B523F04}">
      <dgm:prSet/>
      <dgm:spPr/>
      <dgm:t>
        <a:bodyPr/>
        <a:lstStyle/>
        <a:p>
          <a:endParaRPr lang="en-US"/>
        </a:p>
      </dgm:t>
    </dgm:pt>
    <dgm:pt modelId="{50D27FCD-B3F7-43DD-AA61-C4376D93103D}">
      <dgm:prSet/>
      <dgm:spPr/>
      <dgm:t>
        <a:bodyPr/>
        <a:lstStyle/>
        <a:p>
          <a:r>
            <a:rPr lang="en-US"/>
            <a:t>Large number of chemical groups and individual chemicals (&gt;3000 used on the global market)</a:t>
          </a:r>
        </a:p>
      </dgm:t>
    </dgm:pt>
    <dgm:pt modelId="{0B4EB0A4-6B1F-4AFE-9720-FB976AA505D5}" type="parTrans" cxnId="{8A67BE09-AE3B-481D-A021-A12E93AD6E5C}">
      <dgm:prSet/>
      <dgm:spPr/>
      <dgm:t>
        <a:bodyPr/>
        <a:lstStyle/>
        <a:p>
          <a:endParaRPr lang="en-US"/>
        </a:p>
      </dgm:t>
    </dgm:pt>
    <dgm:pt modelId="{3A24FE83-0DAB-4A2B-9C48-9F2EA4032A46}" type="sibTrans" cxnId="{8A67BE09-AE3B-481D-A021-A12E93AD6E5C}">
      <dgm:prSet/>
      <dgm:spPr/>
      <dgm:t>
        <a:bodyPr/>
        <a:lstStyle/>
        <a:p>
          <a:endParaRPr lang="en-US"/>
        </a:p>
      </dgm:t>
    </dgm:pt>
    <dgm:pt modelId="{A2029F6E-696E-4D47-B617-4D05781D3273}">
      <dgm:prSet/>
      <dgm:spPr/>
      <dgm:t>
        <a:bodyPr/>
        <a:lstStyle/>
        <a:p>
          <a:r>
            <a:rPr lang="en-US"/>
            <a:t>Similar properties valuable in commerce </a:t>
          </a:r>
        </a:p>
      </dgm:t>
    </dgm:pt>
    <dgm:pt modelId="{DA4363EF-2952-4BFD-B4F7-03B99AAECCD0}" type="parTrans" cxnId="{F66FA3D0-B847-458E-BE1A-62E5EBD6313A}">
      <dgm:prSet/>
      <dgm:spPr/>
      <dgm:t>
        <a:bodyPr/>
        <a:lstStyle/>
        <a:p>
          <a:endParaRPr lang="en-US"/>
        </a:p>
      </dgm:t>
    </dgm:pt>
    <dgm:pt modelId="{948265D9-60C5-40F0-8575-ED2D9877AA6A}" type="sibTrans" cxnId="{F66FA3D0-B847-458E-BE1A-62E5EBD6313A}">
      <dgm:prSet/>
      <dgm:spPr/>
      <dgm:t>
        <a:bodyPr/>
        <a:lstStyle/>
        <a:p>
          <a:endParaRPr lang="en-US"/>
        </a:p>
      </dgm:t>
    </dgm:pt>
    <dgm:pt modelId="{5C899BBB-FFE4-471C-8884-1A3F8BFEE28E}">
      <dgm:prSet/>
      <dgm:spPr/>
      <dgm:t>
        <a:bodyPr/>
        <a:lstStyle/>
        <a:p>
          <a:r>
            <a:rPr lang="en-US"/>
            <a:t>Variable behavior in the environment</a:t>
          </a:r>
        </a:p>
      </dgm:t>
    </dgm:pt>
    <dgm:pt modelId="{E366568C-A247-48F6-AA0F-FCBCF9272982}" type="parTrans" cxnId="{25607C71-3407-4F65-A030-CBD13A0A47C2}">
      <dgm:prSet/>
      <dgm:spPr/>
      <dgm:t>
        <a:bodyPr/>
        <a:lstStyle/>
        <a:p>
          <a:endParaRPr lang="en-US"/>
        </a:p>
      </dgm:t>
    </dgm:pt>
    <dgm:pt modelId="{61373FFA-74D4-4051-BC77-B035C25535A5}" type="sibTrans" cxnId="{25607C71-3407-4F65-A030-CBD13A0A47C2}">
      <dgm:prSet/>
      <dgm:spPr/>
      <dgm:t>
        <a:bodyPr/>
        <a:lstStyle/>
        <a:p>
          <a:endParaRPr lang="en-US"/>
        </a:p>
      </dgm:t>
    </dgm:pt>
    <dgm:pt modelId="{F79CC260-1810-4FEA-A7D0-97E03B8EA4AE}">
      <dgm:prSet/>
      <dgm:spPr/>
      <dgm:t>
        <a:bodyPr/>
        <a:lstStyle/>
        <a:p>
          <a:r>
            <a:rPr lang="en-US"/>
            <a:t>PFAS products may contain multiple isomers of the intended ingredients, residual intermediary compounds, byproducts, and – after release –degradation products.</a:t>
          </a:r>
        </a:p>
      </dgm:t>
    </dgm:pt>
    <dgm:pt modelId="{94CD287B-C324-467F-97C2-397417EA1053}" type="parTrans" cxnId="{B8E0BCDE-F28B-4F8F-885A-65A0280B0A07}">
      <dgm:prSet/>
      <dgm:spPr/>
      <dgm:t>
        <a:bodyPr/>
        <a:lstStyle/>
        <a:p>
          <a:endParaRPr lang="en-US"/>
        </a:p>
      </dgm:t>
    </dgm:pt>
    <dgm:pt modelId="{9F5AB037-794E-4DD8-A991-638B04731FB9}" type="sibTrans" cxnId="{B8E0BCDE-F28B-4F8F-885A-65A0280B0A07}">
      <dgm:prSet/>
      <dgm:spPr/>
      <dgm:t>
        <a:bodyPr/>
        <a:lstStyle/>
        <a:p>
          <a:endParaRPr lang="en-US"/>
        </a:p>
      </dgm:t>
    </dgm:pt>
    <dgm:pt modelId="{702FA455-F3E4-42C7-BD2B-9D03D1AD6931}" type="pres">
      <dgm:prSet presAssocID="{6DCD374D-F281-4CD0-AB60-82E25EFB3601}" presName="diagram" presStyleCnt="0">
        <dgm:presLayoutVars>
          <dgm:chPref val="1"/>
          <dgm:dir/>
          <dgm:animOne val="branch"/>
          <dgm:animLvl val="lvl"/>
          <dgm:resizeHandles/>
        </dgm:presLayoutVars>
      </dgm:prSet>
      <dgm:spPr/>
    </dgm:pt>
    <dgm:pt modelId="{4D670E96-12F2-4D17-811A-948BC2944837}" type="pres">
      <dgm:prSet presAssocID="{F3C93695-32E7-43CA-9E0B-5C25B81AB024}" presName="root" presStyleCnt="0"/>
      <dgm:spPr/>
    </dgm:pt>
    <dgm:pt modelId="{081456E4-2087-41C8-8EE7-A42F13FDE740}" type="pres">
      <dgm:prSet presAssocID="{F3C93695-32E7-43CA-9E0B-5C25B81AB024}" presName="rootComposite" presStyleCnt="0"/>
      <dgm:spPr/>
    </dgm:pt>
    <dgm:pt modelId="{EFE9B8B6-F20F-4C6F-8610-53AF9EDA2248}" type="pres">
      <dgm:prSet presAssocID="{F3C93695-32E7-43CA-9E0B-5C25B81AB024}" presName="rootText" presStyleLbl="node1" presStyleIdx="0" presStyleCnt="3"/>
      <dgm:spPr/>
    </dgm:pt>
    <dgm:pt modelId="{0209E4F0-1020-4D6D-85EE-2A68EBA05F02}" type="pres">
      <dgm:prSet presAssocID="{F3C93695-32E7-43CA-9E0B-5C25B81AB024}" presName="rootConnector" presStyleLbl="node1" presStyleIdx="0" presStyleCnt="3"/>
      <dgm:spPr/>
    </dgm:pt>
    <dgm:pt modelId="{B70E7BF4-9CBA-4E22-86A3-096A6C414F71}" type="pres">
      <dgm:prSet presAssocID="{F3C93695-32E7-43CA-9E0B-5C25B81AB024}" presName="childShape" presStyleCnt="0"/>
      <dgm:spPr/>
    </dgm:pt>
    <dgm:pt modelId="{EFAC617D-2C64-456A-A648-0A49BCB98D3F}" type="pres">
      <dgm:prSet presAssocID="{50D27FCD-B3F7-43DD-AA61-C4376D93103D}" presName="root" presStyleCnt="0"/>
      <dgm:spPr/>
    </dgm:pt>
    <dgm:pt modelId="{205B3759-B812-4A01-8EEE-F6A19283B945}" type="pres">
      <dgm:prSet presAssocID="{50D27FCD-B3F7-43DD-AA61-C4376D93103D}" presName="rootComposite" presStyleCnt="0"/>
      <dgm:spPr/>
    </dgm:pt>
    <dgm:pt modelId="{831E8C7F-A56D-415B-8473-9EA8AE0C3672}" type="pres">
      <dgm:prSet presAssocID="{50D27FCD-B3F7-43DD-AA61-C4376D93103D}" presName="rootText" presStyleLbl="node1" presStyleIdx="1" presStyleCnt="3"/>
      <dgm:spPr/>
    </dgm:pt>
    <dgm:pt modelId="{6750285F-B758-4E67-9E9B-D2EEE91A8851}" type="pres">
      <dgm:prSet presAssocID="{50D27FCD-B3F7-43DD-AA61-C4376D93103D}" presName="rootConnector" presStyleLbl="node1" presStyleIdx="1" presStyleCnt="3"/>
      <dgm:spPr/>
    </dgm:pt>
    <dgm:pt modelId="{F9BE5A40-DD05-4664-99DE-307E56758088}" type="pres">
      <dgm:prSet presAssocID="{50D27FCD-B3F7-43DD-AA61-C4376D93103D}" presName="childShape" presStyleCnt="0"/>
      <dgm:spPr/>
    </dgm:pt>
    <dgm:pt modelId="{ABF7A19D-6B23-4771-B8BE-E02BDAFDC54A}" type="pres">
      <dgm:prSet presAssocID="{DA4363EF-2952-4BFD-B4F7-03B99AAECCD0}" presName="Name13" presStyleLbl="parChTrans1D2" presStyleIdx="0" presStyleCnt="2"/>
      <dgm:spPr/>
    </dgm:pt>
    <dgm:pt modelId="{92901F8F-EB9F-4520-B4E0-D65D393F5E65}" type="pres">
      <dgm:prSet presAssocID="{A2029F6E-696E-4D47-B617-4D05781D3273}" presName="childText" presStyleLbl="bgAcc1" presStyleIdx="0" presStyleCnt="2">
        <dgm:presLayoutVars>
          <dgm:bulletEnabled val="1"/>
        </dgm:presLayoutVars>
      </dgm:prSet>
      <dgm:spPr/>
    </dgm:pt>
    <dgm:pt modelId="{35D83CC5-BF73-4E32-B13D-31D0838114A4}" type="pres">
      <dgm:prSet presAssocID="{E366568C-A247-48F6-AA0F-FCBCF9272982}" presName="Name13" presStyleLbl="parChTrans1D2" presStyleIdx="1" presStyleCnt="2"/>
      <dgm:spPr/>
    </dgm:pt>
    <dgm:pt modelId="{38BCF058-01DC-4944-A039-FAB5C6680D99}" type="pres">
      <dgm:prSet presAssocID="{5C899BBB-FFE4-471C-8884-1A3F8BFEE28E}" presName="childText" presStyleLbl="bgAcc1" presStyleIdx="1" presStyleCnt="2">
        <dgm:presLayoutVars>
          <dgm:bulletEnabled val="1"/>
        </dgm:presLayoutVars>
      </dgm:prSet>
      <dgm:spPr/>
    </dgm:pt>
    <dgm:pt modelId="{941EE5AA-8B24-4A88-8221-8CB0C39EB94D}" type="pres">
      <dgm:prSet presAssocID="{F79CC260-1810-4FEA-A7D0-97E03B8EA4AE}" presName="root" presStyleCnt="0"/>
      <dgm:spPr/>
    </dgm:pt>
    <dgm:pt modelId="{0D3CA442-E431-4324-BEED-8BEB796B0D76}" type="pres">
      <dgm:prSet presAssocID="{F79CC260-1810-4FEA-A7D0-97E03B8EA4AE}" presName="rootComposite" presStyleCnt="0"/>
      <dgm:spPr/>
    </dgm:pt>
    <dgm:pt modelId="{25ECC61C-6C9F-4607-BEA2-25E4CA871017}" type="pres">
      <dgm:prSet presAssocID="{F79CC260-1810-4FEA-A7D0-97E03B8EA4AE}" presName="rootText" presStyleLbl="node1" presStyleIdx="2" presStyleCnt="3"/>
      <dgm:spPr/>
    </dgm:pt>
    <dgm:pt modelId="{662575BB-C146-48B3-8816-03DBBBD32253}" type="pres">
      <dgm:prSet presAssocID="{F79CC260-1810-4FEA-A7D0-97E03B8EA4AE}" presName="rootConnector" presStyleLbl="node1" presStyleIdx="2" presStyleCnt="3"/>
      <dgm:spPr/>
    </dgm:pt>
    <dgm:pt modelId="{5E279612-A4B3-468C-B6D4-1C13A52C3F35}" type="pres">
      <dgm:prSet presAssocID="{F79CC260-1810-4FEA-A7D0-97E03B8EA4AE}" presName="childShape" presStyleCnt="0"/>
      <dgm:spPr/>
    </dgm:pt>
  </dgm:ptLst>
  <dgm:cxnLst>
    <dgm:cxn modelId="{DD503106-DFD9-4489-BF82-638619C3D4EC}" type="presOf" srcId="{DA4363EF-2952-4BFD-B4F7-03B99AAECCD0}" destId="{ABF7A19D-6B23-4771-B8BE-E02BDAFDC54A}" srcOrd="0" destOrd="0" presId="urn:microsoft.com/office/officeart/2005/8/layout/hierarchy3"/>
    <dgm:cxn modelId="{8A67BE09-AE3B-481D-A021-A12E93AD6E5C}" srcId="{6DCD374D-F281-4CD0-AB60-82E25EFB3601}" destId="{50D27FCD-B3F7-43DD-AA61-C4376D93103D}" srcOrd="1" destOrd="0" parTransId="{0B4EB0A4-6B1F-4AFE-9720-FB976AA505D5}" sibTransId="{3A24FE83-0DAB-4A2B-9C48-9F2EA4032A46}"/>
    <dgm:cxn modelId="{B01C8112-62C4-4F83-A983-CF457BA75815}" type="presOf" srcId="{E366568C-A247-48F6-AA0F-FCBCF9272982}" destId="{35D83CC5-BF73-4E32-B13D-31D0838114A4}" srcOrd="0" destOrd="0" presId="urn:microsoft.com/office/officeart/2005/8/layout/hierarchy3"/>
    <dgm:cxn modelId="{9D175E24-C682-4935-9E76-6B73FB9523DE}" type="presOf" srcId="{50D27FCD-B3F7-43DD-AA61-C4376D93103D}" destId="{6750285F-B758-4E67-9E9B-D2EEE91A8851}" srcOrd="1" destOrd="0" presId="urn:microsoft.com/office/officeart/2005/8/layout/hierarchy3"/>
    <dgm:cxn modelId="{9FB1E75B-E3EA-4FCA-8CCD-B4854D0383A5}" type="presOf" srcId="{50D27FCD-B3F7-43DD-AA61-C4376D93103D}" destId="{831E8C7F-A56D-415B-8473-9EA8AE0C3672}" srcOrd="0" destOrd="0" presId="urn:microsoft.com/office/officeart/2005/8/layout/hierarchy3"/>
    <dgm:cxn modelId="{BA2CCB63-72FE-4CC8-81E1-CEE74F538F41}" type="presOf" srcId="{F79CC260-1810-4FEA-A7D0-97E03B8EA4AE}" destId="{25ECC61C-6C9F-4607-BEA2-25E4CA871017}" srcOrd="0" destOrd="0" presId="urn:microsoft.com/office/officeart/2005/8/layout/hierarchy3"/>
    <dgm:cxn modelId="{25607C71-3407-4F65-A030-CBD13A0A47C2}" srcId="{50D27FCD-B3F7-43DD-AA61-C4376D93103D}" destId="{5C899BBB-FFE4-471C-8884-1A3F8BFEE28E}" srcOrd="1" destOrd="0" parTransId="{E366568C-A247-48F6-AA0F-FCBCF9272982}" sibTransId="{61373FFA-74D4-4051-BC77-B035C25535A5}"/>
    <dgm:cxn modelId="{DD33B17B-D005-42EA-BDA2-103DD3885248}" type="presOf" srcId="{F3C93695-32E7-43CA-9E0B-5C25B81AB024}" destId="{0209E4F0-1020-4D6D-85EE-2A68EBA05F02}" srcOrd="1" destOrd="0" presId="urn:microsoft.com/office/officeart/2005/8/layout/hierarchy3"/>
    <dgm:cxn modelId="{193B857F-A1D3-4362-831A-788A7BE89D28}" type="presOf" srcId="{5C899BBB-FFE4-471C-8884-1A3F8BFEE28E}" destId="{38BCF058-01DC-4944-A039-FAB5C6680D99}" srcOrd="0" destOrd="0" presId="urn:microsoft.com/office/officeart/2005/8/layout/hierarchy3"/>
    <dgm:cxn modelId="{1766A280-02B1-4010-AD5C-4A8501102969}" type="presOf" srcId="{A2029F6E-696E-4D47-B617-4D05781D3273}" destId="{92901F8F-EB9F-4520-B4E0-D65D393F5E65}" srcOrd="0" destOrd="0" presId="urn:microsoft.com/office/officeart/2005/8/layout/hierarchy3"/>
    <dgm:cxn modelId="{962A91AA-71D9-4768-A4EC-BFB3F55ECC7F}" type="presOf" srcId="{F79CC260-1810-4FEA-A7D0-97E03B8EA4AE}" destId="{662575BB-C146-48B3-8816-03DBBBD32253}" srcOrd="1" destOrd="0" presId="urn:microsoft.com/office/officeart/2005/8/layout/hierarchy3"/>
    <dgm:cxn modelId="{F66FA3D0-B847-458E-BE1A-62E5EBD6313A}" srcId="{50D27FCD-B3F7-43DD-AA61-C4376D93103D}" destId="{A2029F6E-696E-4D47-B617-4D05781D3273}" srcOrd="0" destOrd="0" parTransId="{DA4363EF-2952-4BFD-B4F7-03B99AAECCD0}" sibTransId="{948265D9-60C5-40F0-8575-ED2D9877AA6A}"/>
    <dgm:cxn modelId="{930E3EDB-57C8-48AF-9AA7-0C03959D37A0}" type="presOf" srcId="{F3C93695-32E7-43CA-9E0B-5C25B81AB024}" destId="{EFE9B8B6-F20F-4C6F-8610-53AF9EDA2248}" srcOrd="0" destOrd="0" presId="urn:microsoft.com/office/officeart/2005/8/layout/hierarchy3"/>
    <dgm:cxn modelId="{B8E0BCDE-F28B-4F8F-885A-65A0280B0A07}" srcId="{6DCD374D-F281-4CD0-AB60-82E25EFB3601}" destId="{F79CC260-1810-4FEA-A7D0-97E03B8EA4AE}" srcOrd="2" destOrd="0" parTransId="{94CD287B-C324-467F-97C2-397417EA1053}" sibTransId="{9F5AB037-794E-4DD8-A991-638B04731FB9}"/>
    <dgm:cxn modelId="{AA5437EB-FC81-43D1-89C0-A6E1C3099D96}" type="presOf" srcId="{6DCD374D-F281-4CD0-AB60-82E25EFB3601}" destId="{702FA455-F3E4-42C7-BD2B-9D03D1AD6931}" srcOrd="0" destOrd="0" presId="urn:microsoft.com/office/officeart/2005/8/layout/hierarchy3"/>
    <dgm:cxn modelId="{F279C6F6-DCBD-4F8A-BAC5-A1DE4B523F04}" srcId="{6DCD374D-F281-4CD0-AB60-82E25EFB3601}" destId="{F3C93695-32E7-43CA-9E0B-5C25B81AB024}" srcOrd="0" destOrd="0" parTransId="{2F53C2D7-205D-45FB-9625-474683973C93}" sibTransId="{CD7461A5-87A0-4E0F-B758-4DC684885DCA}"/>
    <dgm:cxn modelId="{19B5BB51-BD9A-4E8D-8167-216C8CC7D36C}" type="presParOf" srcId="{702FA455-F3E4-42C7-BD2B-9D03D1AD6931}" destId="{4D670E96-12F2-4D17-811A-948BC2944837}" srcOrd="0" destOrd="0" presId="urn:microsoft.com/office/officeart/2005/8/layout/hierarchy3"/>
    <dgm:cxn modelId="{DED01AEF-6509-43A7-825B-607EDF1020B2}" type="presParOf" srcId="{4D670E96-12F2-4D17-811A-948BC2944837}" destId="{081456E4-2087-41C8-8EE7-A42F13FDE740}" srcOrd="0" destOrd="0" presId="urn:microsoft.com/office/officeart/2005/8/layout/hierarchy3"/>
    <dgm:cxn modelId="{5BA0317B-8451-45E0-AE5A-4DAE42CCF208}" type="presParOf" srcId="{081456E4-2087-41C8-8EE7-A42F13FDE740}" destId="{EFE9B8B6-F20F-4C6F-8610-53AF9EDA2248}" srcOrd="0" destOrd="0" presId="urn:microsoft.com/office/officeart/2005/8/layout/hierarchy3"/>
    <dgm:cxn modelId="{DE6F35AA-24BD-4A4D-892A-ED56E53A509A}" type="presParOf" srcId="{081456E4-2087-41C8-8EE7-A42F13FDE740}" destId="{0209E4F0-1020-4D6D-85EE-2A68EBA05F02}" srcOrd="1" destOrd="0" presId="urn:microsoft.com/office/officeart/2005/8/layout/hierarchy3"/>
    <dgm:cxn modelId="{F4CE7F06-E373-4981-ACF4-BAF933FB24FE}" type="presParOf" srcId="{4D670E96-12F2-4D17-811A-948BC2944837}" destId="{B70E7BF4-9CBA-4E22-86A3-096A6C414F71}" srcOrd="1" destOrd="0" presId="urn:microsoft.com/office/officeart/2005/8/layout/hierarchy3"/>
    <dgm:cxn modelId="{4DFA1B3A-281D-4F59-874C-910924F24FD5}" type="presParOf" srcId="{702FA455-F3E4-42C7-BD2B-9D03D1AD6931}" destId="{EFAC617D-2C64-456A-A648-0A49BCB98D3F}" srcOrd="1" destOrd="0" presId="urn:microsoft.com/office/officeart/2005/8/layout/hierarchy3"/>
    <dgm:cxn modelId="{2661AD95-A5BD-4AEA-91E0-E16E3999EA0E}" type="presParOf" srcId="{EFAC617D-2C64-456A-A648-0A49BCB98D3F}" destId="{205B3759-B812-4A01-8EEE-F6A19283B945}" srcOrd="0" destOrd="0" presId="urn:microsoft.com/office/officeart/2005/8/layout/hierarchy3"/>
    <dgm:cxn modelId="{281B88FC-7FC4-45FF-94D9-78128E4238AA}" type="presParOf" srcId="{205B3759-B812-4A01-8EEE-F6A19283B945}" destId="{831E8C7F-A56D-415B-8473-9EA8AE0C3672}" srcOrd="0" destOrd="0" presId="urn:microsoft.com/office/officeart/2005/8/layout/hierarchy3"/>
    <dgm:cxn modelId="{1BD82888-413E-42D4-9785-FE2D7CBB6DEA}" type="presParOf" srcId="{205B3759-B812-4A01-8EEE-F6A19283B945}" destId="{6750285F-B758-4E67-9E9B-D2EEE91A8851}" srcOrd="1" destOrd="0" presId="urn:microsoft.com/office/officeart/2005/8/layout/hierarchy3"/>
    <dgm:cxn modelId="{1F322698-E4E3-4B57-896D-92B90A01B921}" type="presParOf" srcId="{EFAC617D-2C64-456A-A648-0A49BCB98D3F}" destId="{F9BE5A40-DD05-4664-99DE-307E56758088}" srcOrd="1" destOrd="0" presId="urn:microsoft.com/office/officeart/2005/8/layout/hierarchy3"/>
    <dgm:cxn modelId="{45DE1EF0-24C5-427C-99B7-9E84638A20F4}" type="presParOf" srcId="{F9BE5A40-DD05-4664-99DE-307E56758088}" destId="{ABF7A19D-6B23-4771-B8BE-E02BDAFDC54A}" srcOrd="0" destOrd="0" presId="urn:microsoft.com/office/officeart/2005/8/layout/hierarchy3"/>
    <dgm:cxn modelId="{88958EF9-11E4-4534-8F66-E184390FA66C}" type="presParOf" srcId="{F9BE5A40-DD05-4664-99DE-307E56758088}" destId="{92901F8F-EB9F-4520-B4E0-D65D393F5E65}" srcOrd="1" destOrd="0" presId="urn:microsoft.com/office/officeart/2005/8/layout/hierarchy3"/>
    <dgm:cxn modelId="{FB372359-50D9-42A5-8AFB-D57EC0DB5CAF}" type="presParOf" srcId="{F9BE5A40-DD05-4664-99DE-307E56758088}" destId="{35D83CC5-BF73-4E32-B13D-31D0838114A4}" srcOrd="2" destOrd="0" presId="urn:microsoft.com/office/officeart/2005/8/layout/hierarchy3"/>
    <dgm:cxn modelId="{33662025-5231-462E-9CD7-EE062441EEFB}" type="presParOf" srcId="{F9BE5A40-DD05-4664-99DE-307E56758088}" destId="{38BCF058-01DC-4944-A039-FAB5C6680D99}" srcOrd="3" destOrd="0" presId="urn:microsoft.com/office/officeart/2005/8/layout/hierarchy3"/>
    <dgm:cxn modelId="{324EF42B-3F65-4895-9899-85F42E517C34}" type="presParOf" srcId="{702FA455-F3E4-42C7-BD2B-9D03D1AD6931}" destId="{941EE5AA-8B24-4A88-8221-8CB0C39EB94D}" srcOrd="2" destOrd="0" presId="urn:microsoft.com/office/officeart/2005/8/layout/hierarchy3"/>
    <dgm:cxn modelId="{C5B5FE5F-9808-4CFA-AA2D-41397BD4859A}" type="presParOf" srcId="{941EE5AA-8B24-4A88-8221-8CB0C39EB94D}" destId="{0D3CA442-E431-4324-BEED-8BEB796B0D76}" srcOrd="0" destOrd="0" presId="urn:microsoft.com/office/officeart/2005/8/layout/hierarchy3"/>
    <dgm:cxn modelId="{64F6BF1F-1FD3-419B-9CD8-D49ED9F34158}" type="presParOf" srcId="{0D3CA442-E431-4324-BEED-8BEB796B0D76}" destId="{25ECC61C-6C9F-4607-BEA2-25E4CA871017}" srcOrd="0" destOrd="0" presId="urn:microsoft.com/office/officeart/2005/8/layout/hierarchy3"/>
    <dgm:cxn modelId="{52D5216A-E6DB-4B5A-B6C1-B3AB0E88DD25}" type="presParOf" srcId="{0D3CA442-E431-4324-BEED-8BEB796B0D76}" destId="{662575BB-C146-48B3-8816-03DBBBD32253}" srcOrd="1" destOrd="0" presId="urn:microsoft.com/office/officeart/2005/8/layout/hierarchy3"/>
    <dgm:cxn modelId="{CEC890AA-51B5-4DF8-B827-3E28010809D1}" type="presParOf" srcId="{941EE5AA-8B24-4A88-8221-8CB0C39EB94D}" destId="{5E279612-A4B3-468C-B6D4-1C13A52C3F3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9B8B6-F20F-4C6F-8610-53AF9EDA2248}">
      <dsp:nvSpPr>
        <dsp:cNvPr id="0" name=""/>
        <dsp:cNvSpPr/>
      </dsp:nvSpPr>
      <dsp:spPr>
        <a:xfrm>
          <a:off x="962" y="106050"/>
          <a:ext cx="2252792" cy="11263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Buck et al. 2011.  </a:t>
          </a:r>
          <a:r>
            <a:rPr lang="en-US" sz="1200" i="1" kern="1200"/>
            <a:t>Perfluoroalkyl and Polyfluoroalkyl Substances in the Environment: Terminology, Classification, and Origins</a:t>
          </a:r>
          <a:r>
            <a:rPr lang="en-US" sz="1200" kern="1200"/>
            <a:t>.  </a:t>
          </a:r>
        </a:p>
      </dsp:txBody>
      <dsp:txXfrm>
        <a:off x="33953" y="139041"/>
        <a:ext cx="2186810" cy="1060414"/>
      </dsp:txXfrm>
    </dsp:sp>
    <dsp:sp modelId="{831E8C7F-A56D-415B-8473-9EA8AE0C3672}">
      <dsp:nvSpPr>
        <dsp:cNvPr id="0" name=""/>
        <dsp:cNvSpPr/>
      </dsp:nvSpPr>
      <dsp:spPr>
        <a:xfrm>
          <a:off x="2816953" y="106050"/>
          <a:ext cx="2252792" cy="1126396"/>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Large number of chemical groups and individual chemicals (&gt;3000 used on the global market)</a:t>
          </a:r>
        </a:p>
      </dsp:txBody>
      <dsp:txXfrm>
        <a:off x="2849944" y="139041"/>
        <a:ext cx="2186810" cy="1060414"/>
      </dsp:txXfrm>
    </dsp:sp>
    <dsp:sp modelId="{ABF7A19D-6B23-4771-B8BE-E02BDAFDC54A}">
      <dsp:nvSpPr>
        <dsp:cNvPr id="0" name=""/>
        <dsp:cNvSpPr/>
      </dsp:nvSpPr>
      <dsp:spPr>
        <a:xfrm>
          <a:off x="3042232" y="1232446"/>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901F8F-EB9F-4520-B4E0-D65D393F5E65}">
      <dsp:nvSpPr>
        <dsp:cNvPr id="0" name=""/>
        <dsp:cNvSpPr/>
      </dsp:nvSpPr>
      <dsp:spPr>
        <a:xfrm>
          <a:off x="3267512" y="1514045"/>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Similar properties valuable in commerce </a:t>
          </a:r>
        </a:p>
      </dsp:txBody>
      <dsp:txXfrm>
        <a:off x="3300503" y="1547036"/>
        <a:ext cx="1736252" cy="1060414"/>
      </dsp:txXfrm>
    </dsp:sp>
    <dsp:sp modelId="{35D83CC5-BF73-4E32-B13D-31D0838114A4}">
      <dsp:nvSpPr>
        <dsp:cNvPr id="0" name=""/>
        <dsp:cNvSpPr/>
      </dsp:nvSpPr>
      <dsp:spPr>
        <a:xfrm>
          <a:off x="3042232" y="1232446"/>
          <a:ext cx="225279" cy="2252792"/>
        </a:xfrm>
        <a:custGeom>
          <a:avLst/>
          <a:gdLst/>
          <a:ahLst/>
          <a:cxnLst/>
          <a:rect l="0" t="0" r="0" b="0"/>
          <a:pathLst>
            <a:path>
              <a:moveTo>
                <a:pt x="0" y="0"/>
              </a:moveTo>
              <a:lnTo>
                <a:pt x="0" y="2252792"/>
              </a:lnTo>
              <a:lnTo>
                <a:pt x="225279" y="225279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BCF058-01DC-4944-A039-FAB5C6680D99}">
      <dsp:nvSpPr>
        <dsp:cNvPr id="0" name=""/>
        <dsp:cNvSpPr/>
      </dsp:nvSpPr>
      <dsp:spPr>
        <a:xfrm>
          <a:off x="3267512" y="2922041"/>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Variable behavior in the environment</a:t>
          </a:r>
        </a:p>
      </dsp:txBody>
      <dsp:txXfrm>
        <a:off x="3300503" y="2955032"/>
        <a:ext cx="1736252" cy="1060414"/>
      </dsp:txXfrm>
    </dsp:sp>
    <dsp:sp modelId="{25ECC61C-6C9F-4607-BEA2-25E4CA871017}">
      <dsp:nvSpPr>
        <dsp:cNvPr id="0" name=""/>
        <dsp:cNvSpPr/>
      </dsp:nvSpPr>
      <dsp:spPr>
        <a:xfrm>
          <a:off x="5632944" y="106050"/>
          <a:ext cx="2252792" cy="112639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PFAS products may contain multiple isomers of the intended ingredients, residual intermediary compounds, byproducts, and – after release –degradation products.</a:t>
          </a:r>
        </a:p>
      </dsp:txBody>
      <dsp:txXfrm>
        <a:off x="5665935" y="139041"/>
        <a:ext cx="2186810" cy="10604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CFD0B-00C0-4605-9C40-23FEE051FA19}"/>
              </a:ext>
            </a:extLst>
          </p:cNvPr>
          <p:cNvSpPr>
            <a:spLocks noGrp="1"/>
          </p:cNvSpPr>
          <p:nvPr>
            <p:ph type="hdr" sz="quarter"/>
          </p:nvPr>
        </p:nvSpPr>
        <p:spPr>
          <a:xfrm>
            <a:off x="2" y="2"/>
            <a:ext cx="3078163" cy="469900"/>
          </a:xfrm>
          <a:prstGeom prst="rect">
            <a:avLst/>
          </a:prstGeom>
        </p:spPr>
        <p:txBody>
          <a:bodyPr vert="horz" lIns="91440" tIns="45720" rIns="91440" bIns="45720" rtlCol="0"/>
          <a:lstStyle>
            <a:lvl1pPr algn="l">
              <a:defRPr sz="1200"/>
            </a:lvl1pPr>
          </a:lstStyle>
          <a:p>
            <a:r>
              <a:rPr lang="en-US"/>
              <a:t>PFAS Literature Review</a:t>
            </a:r>
          </a:p>
        </p:txBody>
      </p:sp>
      <p:sp>
        <p:nvSpPr>
          <p:cNvPr id="3" name="Date Placeholder 2">
            <a:extLst>
              <a:ext uri="{FF2B5EF4-FFF2-40B4-BE49-F238E27FC236}">
                <a16:creationId xmlns:a16="http://schemas.microsoft.com/office/drawing/2014/main" id="{0784CBA5-2A49-4E38-B134-12E0CB8FE2D7}"/>
              </a:ext>
            </a:extLst>
          </p:cNvPr>
          <p:cNvSpPr>
            <a:spLocks noGrp="1"/>
          </p:cNvSpPr>
          <p:nvPr>
            <p:ph type="dt" sz="quarter" idx="1"/>
          </p:nvPr>
        </p:nvSpPr>
        <p:spPr>
          <a:xfrm>
            <a:off x="4022727" y="2"/>
            <a:ext cx="3078163" cy="469900"/>
          </a:xfrm>
          <a:prstGeom prst="rect">
            <a:avLst/>
          </a:prstGeom>
        </p:spPr>
        <p:txBody>
          <a:bodyPr vert="horz" lIns="91440" tIns="45720" rIns="91440" bIns="45720" rtlCol="0"/>
          <a:lstStyle>
            <a:lvl1pPr algn="r">
              <a:defRPr sz="1200"/>
            </a:lvl1pPr>
          </a:lstStyle>
          <a:p>
            <a:r>
              <a:rPr lang="en-US"/>
              <a:t>January 31, 2020</a:t>
            </a:r>
          </a:p>
        </p:txBody>
      </p:sp>
      <p:sp>
        <p:nvSpPr>
          <p:cNvPr id="4" name="Footer Placeholder 3">
            <a:extLst>
              <a:ext uri="{FF2B5EF4-FFF2-40B4-BE49-F238E27FC236}">
                <a16:creationId xmlns:a16="http://schemas.microsoft.com/office/drawing/2014/main" id="{034E0112-72DD-47F9-95E7-5B67FDDD8D5B}"/>
              </a:ext>
            </a:extLst>
          </p:cNvPr>
          <p:cNvSpPr>
            <a:spLocks noGrp="1"/>
          </p:cNvSpPr>
          <p:nvPr>
            <p:ph type="ftr" sz="quarter" idx="2"/>
          </p:nvPr>
        </p:nvSpPr>
        <p:spPr>
          <a:xfrm>
            <a:off x="2" y="8899527"/>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5C5B2A-E645-4F19-A19A-3B85D09F38D8}"/>
              </a:ext>
            </a:extLst>
          </p:cNvPr>
          <p:cNvSpPr>
            <a:spLocks noGrp="1"/>
          </p:cNvSpPr>
          <p:nvPr>
            <p:ph type="sldNum" sz="quarter" idx="3"/>
          </p:nvPr>
        </p:nvSpPr>
        <p:spPr>
          <a:xfrm>
            <a:off x="4022727" y="8899527"/>
            <a:ext cx="3078163" cy="469900"/>
          </a:xfrm>
          <a:prstGeom prst="rect">
            <a:avLst/>
          </a:prstGeom>
        </p:spPr>
        <p:txBody>
          <a:bodyPr vert="horz" lIns="91440" tIns="45720" rIns="91440" bIns="45720" rtlCol="0" anchor="b"/>
          <a:lstStyle>
            <a:lvl1pPr algn="r">
              <a:defRPr sz="1200"/>
            </a:lvl1pPr>
          </a:lstStyle>
          <a:p>
            <a:fld id="{8958A860-62EE-49F8-8A61-8F5AEF82DCED}" type="slidenum">
              <a:rPr lang="en-US" smtClean="0"/>
              <a:t>‹#›</a:t>
            </a:fld>
            <a:endParaRPr lang="en-US"/>
          </a:p>
        </p:txBody>
      </p:sp>
    </p:spTree>
    <p:extLst>
      <p:ext uri="{BB962C8B-B14F-4D97-AF65-F5344CB8AC3E}">
        <p14:creationId xmlns:p14="http://schemas.microsoft.com/office/powerpoint/2010/main" val="303720917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39" cy="470098"/>
          </a:xfrm>
          <a:prstGeom prst="rect">
            <a:avLst/>
          </a:prstGeom>
        </p:spPr>
        <p:txBody>
          <a:bodyPr vert="horz" lIns="94119" tIns="47060" rIns="94119" bIns="47060" rtlCol="0"/>
          <a:lstStyle>
            <a:lvl1pPr algn="l">
              <a:defRPr sz="1200"/>
            </a:lvl1pPr>
          </a:lstStyle>
          <a:p>
            <a:r>
              <a:rPr lang="en-US"/>
              <a:t>PFAS Literature Review</a:t>
            </a:r>
            <a:endParaRPr lang="en-US" dirty="0"/>
          </a:p>
        </p:txBody>
      </p:sp>
      <p:sp>
        <p:nvSpPr>
          <p:cNvPr id="3" name="Date Placeholder 2"/>
          <p:cNvSpPr>
            <a:spLocks noGrp="1"/>
          </p:cNvSpPr>
          <p:nvPr>
            <p:ph type="dt" idx="1"/>
          </p:nvPr>
        </p:nvSpPr>
        <p:spPr>
          <a:xfrm>
            <a:off x="4023093" y="2"/>
            <a:ext cx="3077739" cy="470098"/>
          </a:xfrm>
          <a:prstGeom prst="rect">
            <a:avLst/>
          </a:prstGeom>
        </p:spPr>
        <p:txBody>
          <a:bodyPr vert="horz" lIns="94119" tIns="47060" rIns="94119" bIns="47060" rtlCol="0"/>
          <a:lstStyle>
            <a:lvl1pPr algn="r">
              <a:defRPr sz="1200"/>
            </a:lvl1pPr>
          </a:lstStyle>
          <a:p>
            <a:r>
              <a:rPr lang="en-US"/>
              <a:t>January 31, 2020</a:t>
            </a:r>
            <a:endParaRPr lang="en-US" dirty="0"/>
          </a:p>
        </p:txBody>
      </p:sp>
      <p:sp>
        <p:nvSpPr>
          <p:cNvPr id="4" name="Slide Image Placeholder 3"/>
          <p:cNvSpPr>
            <a:spLocks noGrp="1" noRot="1" noChangeAspect="1"/>
          </p:cNvSpPr>
          <p:nvPr>
            <p:ph type="sldImg" idx="2"/>
          </p:nvPr>
        </p:nvSpPr>
        <p:spPr>
          <a:xfrm>
            <a:off x="741363" y="1169988"/>
            <a:ext cx="5619750" cy="3162300"/>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509039"/>
            <a:ext cx="5681980" cy="3689210"/>
          </a:xfrm>
          <a:prstGeom prst="rect">
            <a:avLst/>
          </a:prstGeom>
        </p:spPr>
        <p:txBody>
          <a:bodyPr vert="horz" lIns="94119" tIns="47060" rIns="94119" bIns="470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99328"/>
            <a:ext cx="3077739" cy="470097"/>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899328"/>
            <a:ext cx="3077739" cy="470097"/>
          </a:xfrm>
          <a:prstGeom prst="rect">
            <a:avLst/>
          </a:prstGeom>
        </p:spPr>
        <p:txBody>
          <a:bodyPr vert="horz" lIns="94119" tIns="47060" rIns="94119" bIns="47060" rtlCol="0" anchor="b"/>
          <a:lstStyle>
            <a:lvl1pPr algn="r">
              <a:defRPr sz="1200"/>
            </a:lvl1pPr>
          </a:lstStyle>
          <a:p>
            <a:fld id="{5AA5D8A5-6BD0-4AC2-AF53-9EEC048FA0C5}" type="slidenum">
              <a:rPr lang="en-US" smtClean="0"/>
              <a:t>‹#›</a:t>
            </a:fld>
            <a:endParaRPr lang="en-US" dirty="0"/>
          </a:p>
        </p:txBody>
      </p:sp>
    </p:spTree>
    <p:extLst>
      <p:ext uri="{BB962C8B-B14F-4D97-AF65-F5344CB8AC3E}">
        <p14:creationId xmlns:p14="http://schemas.microsoft.com/office/powerpoint/2010/main" val="144084688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hemsafetypro.com/Topics/CRA/n_Octanol_Water_Partition_Coefficient_Kow.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png&amp;ehk=rPbeIS6OLfrlnfw60Nd"/><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Perfluorooctanoic_acid" TargetMode="External"/><Relationship Id="rId5" Type="http://schemas.openxmlformats.org/officeDocument/2006/relationships/image" Target="../media/image6.png&amp;ehk=PrVXSkEhCDDr1"/><Relationship Id="rId4" Type="http://schemas.openxmlformats.org/officeDocument/2006/relationships/hyperlink" Target="https://de.wikipedia.org/wiki/Perfluoroctansulfons%C3%A4ur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Stearic_acid" TargetMode="External"/><Relationship Id="rId3" Type="http://schemas.openxmlformats.org/officeDocument/2006/relationships/hyperlink" Target="https://en.wikipedia.org/wiki/Salt_(chemistry)" TargetMode="External"/><Relationship Id="rId7" Type="http://schemas.openxmlformats.org/officeDocument/2006/relationships/hyperlink" Target="https://en.wikipedia.org/wiki/Derivative_(chemistry)"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Acrylic_acid" TargetMode="External"/><Relationship Id="rId5" Type="http://schemas.openxmlformats.org/officeDocument/2006/relationships/hyperlink" Target="https://en.wikipedia.org/wiki/Conjugate_base" TargetMode="External"/><Relationship Id="rId4" Type="http://schemas.openxmlformats.org/officeDocument/2006/relationships/hyperlink" Target="https://en.wikipedia.org/wiki/Est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Independent contractor to North East Biosolids &amp; Residuals Assoc. - NEBRA is a non-profit professional association advancing the </a:t>
            </a:r>
            <a:r>
              <a:rPr lang="en-US" i="1" dirty="0"/>
              <a:t>environmentally sound</a:t>
            </a:r>
            <a:r>
              <a:rPr lang="en-US" dirty="0"/>
              <a:t> and </a:t>
            </a:r>
            <a:r>
              <a:rPr lang="en-US" i="1" dirty="0"/>
              <a:t>publicly supported</a:t>
            </a:r>
            <a:r>
              <a:rPr lang="en-US" dirty="0"/>
              <a:t> recycling of biosolids and other organic residuals in New England, New York, and eastern Canada. </a:t>
            </a:r>
          </a:p>
          <a:p>
            <a:pPr marL="171450" indent="-171450">
              <a:buFont typeface="Arial" panose="020B0604020202020204" pitchFamily="34" charset="0"/>
              <a:buChar char="•"/>
            </a:pPr>
            <a:r>
              <a:rPr lang="en-US" dirty="0"/>
              <a:t>Not directly representing NEBRA, but most of the research and time spent developing the presentation was payed for by NEBRA, and much of the presentation was developed Ned and therefore reflects NEBRA’s perspective on the issue of PFAS and recycling of wastewater residuals via land application</a:t>
            </a:r>
          </a:p>
        </p:txBody>
      </p:sp>
      <p:sp>
        <p:nvSpPr>
          <p:cNvPr id="4" name="Slide Number Placeholder 3"/>
          <p:cNvSpPr>
            <a:spLocks noGrp="1"/>
          </p:cNvSpPr>
          <p:nvPr>
            <p:ph type="sldNum" sz="quarter" idx="10"/>
          </p:nvPr>
        </p:nvSpPr>
        <p:spPr/>
        <p:txBody>
          <a:bodyPr/>
          <a:lstStyle/>
          <a:p>
            <a:fld id="{5AA5D8A5-6BD0-4AC2-AF53-9EEC048FA0C5}" type="slidenum">
              <a:rPr lang="en-US" smtClean="0"/>
              <a:t>1</a:t>
            </a:fld>
            <a:endParaRPr lang="en-US" dirty="0"/>
          </a:p>
        </p:txBody>
      </p:sp>
      <p:sp>
        <p:nvSpPr>
          <p:cNvPr id="5" name="Date Placeholder 4">
            <a:extLst>
              <a:ext uri="{FF2B5EF4-FFF2-40B4-BE49-F238E27FC236}">
                <a16:creationId xmlns:a16="http://schemas.microsoft.com/office/drawing/2014/main" id="{9A3FFE7F-4D58-4B26-8D65-5F2346CD6689}"/>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D6269C81-6B8E-46EA-8F46-AD4DF622DA34}"/>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347563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a:t>Buck et al., 2011 is an excellent reference to start to get a handle on PFAS and the scope of the problem.</a:t>
            </a:r>
          </a:p>
          <a:p>
            <a:pPr marL="176473" indent="-176473">
              <a:buFont typeface="Arial" panose="020B0604020202020204" pitchFamily="34" charset="0"/>
              <a:buChar char="•"/>
            </a:pPr>
            <a:r>
              <a:rPr lang="en-US" dirty="0"/>
              <a:t>Many chemical groups and individual compounds that have similar properties in commerce, but behave differently in the environment and have different potential health impacts</a:t>
            </a:r>
          </a:p>
          <a:p>
            <a:pPr marL="176473" indent="-176473">
              <a:buFont typeface="Arial" panose="020B0604020202020204" pitchFamily="34" charset="0"/>
              <a:buChar char="•"/>
            </a:pPr>
            <a:r>
              <a:rPr lang="en-US" dirty="0"/>
              <a:t>This problem is compounded by products with multiple (branched) isomers, residual intermediary compounds, byproducts, and degradation products and new products such side-chain fluorinated polymer surfactants</a:t>
            </a:r>
          </a:p>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10</a:t>
            </a:fld>
            <a:endParaRPr lang="en-US" dirty="0"/>
          </a:p>
        </p:txBody>
      </p:sp>
      <p:sp>
        <p:nvSpPr>
          <p:cNvPr id="5" name="Date Placeholder 4">
            <a:extLst>
              <a:ext uri="{FF2B5EF4-FFF2-40B4-BE49-F238E27FC236}">
                <a16:creationId xmlns:a16="http://schemas.microsoft.com/office/drawing/2014/main" id="{BCA5276C-5EAD-42A8-B844-1BFEC638CF40}"/>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0F785D2E-8DAC-4330-96B4-CB41C520ECF7}"/>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141904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11</a:t>
            </a:fld>
            <a:endParaRPr lang="en-US" dirty="0"/>
          </a:p>
        </p:txBody>
      </p:sp>
    </p:spTree>
    <p:extLst>
      <p:ext uri="{BB962C8B-B14F-4D97-AF65-F5344CB8AC3E}">
        <p14:creationId xmlns:p14="http://schemas.microsoft.com/office/powerpoint/2010/main" val="278936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Anaerobic digestion doesn’t seem to provide much either.  </a:t>
            </a:r>
          </a:p>
          <a:p>
            <a:pPr marL="171450" indent="-171450">
              <a:buFont typeface="Arial" panose="020B0604020202020204" pitchFamily="34" charset="0"/>
              <a:buChar char="•"/>
            </a:pPr>
            <a:r>
              <a:rPr lang="en-US" dirty="0"/>
              <a:t>PFAA acid concentrations have been observed to increase during sludge processing and treatment</a:t>
            </a:r>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12</a:t>
            </a:fld>
            <a:endParaRPr lang="en-US" dirty="0"/>
          </a:p>
        </p:txBody>
      </p:sp>
    </p:spTree>
    <p:extLst>
      <p:ext uri="{BB962C8B-B14F-4D97-AF65-F5344CB8AC3E}">
        <p14:creationId xmlns:p14="http://schemas.microsoft.com/office/powerpoint/2010/main" val="829679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a:xfrm>
            <a:off x="621861" y="4521529"/>
            <a:ext cx="5681980" cy="3689210"/>
          </a:xfrm>
        </p:spPr>
        <p:txBody>
          <a:bodyPr/>
          <a:lstStyle/>
          <a:p>
            <a:r>
              <a:rPr lang="en-US" dirty="0"/>
              <a:t>PFOSA – </a:t>
            </a:r>
            <a:r>
              <a:rPr lang="en-US" dirty="0" err="1"/>
              <a:t>Perfluorooctane</a:t>
            </a:r>
            <a:r>
              <a:rPr lang="en-US" dirty="0"/>
              <a:t> sulfonamide, CF</a:t>
            </a:r>
            <a:r>
              <a:rPr lang="en-US" baseline="-25000" dirty="0"/>
              <a:t>3</a:t>
            </a:r>
            <a:r>
              <a:rPr lang="en-US" dirty="0"/>
              <a:t>(CF</a:t>
            </a:r>
            <a:r>
              <a:rPr lang="en-US" baseline="-25000" dirty="0"/>
              <a:t>2</a:t>
            </a:r>
            <a:r>
              <a:rPr lang="en-US" dirty="0"/>
              <a:t>)</a:t>
            </a:r>
            <a:r>
              <a:rPr lang="en-US" baseline="-25000" dirty="0"/>
              <a:t>7</a:t>
            </a:r>
            <a:r>
              <a:rPr lang="en-US" dirty="0"/>
              <a:t>SO</a:t>
            </a:r>
            <a:r>
              <a:rPr lang="en-US" baseline="-25000" dirty="0"/>
              <a:t>2</a:t>
            </a:r>
            <a:r>
              <a:rPr lang="en-US" dirty="0"/>
              <a:t>NH</a:t>
            </a:r>
            <a:r>
              <a:rPr lang="en-US" baseline="-25000" dirty="0"/>
              <a:t>2</a:t>
            </a:r>
          </a:p>
          <a:p>
            <a:r>
              <a:rPr lang="en-US" dirty="0"/>
              <a:t>Sludge data from Lindstrom et al., 2011, p. 5 – describes study by 3M Company looking at </a:t>
            </a:r>
            <a:r>
              <a:rPr lang="en-US" dirty="0" err="1"/>
              <a:t>Decateur</a:t>
            </a:r>
            <a:r>
              <a:rPr lang="en-US" dirty="0"/>
              <a:t> sludge and other facilities</a:t>
            </a:r>
          </a:p>
          <a:p>
            <a:pPr marL="176473" indent="-176473">
              <a:buFont typeface="Arial" panose="020B0604020202020204" pitchFamily="34" charset="0"/>
              <a:buChar char="•"/>
            </a:pPr>
            <a:r>
              <a:rPr lang="en-US" dirty="0"/>
              <a:t>One facet of the larger question concerns the types and levels of PFAS in residuals. 19 different compounds tabulated from literature and NEBRA results</a:t>
            </a:r>
          </a:p>
          <a:p>
            <a:pPr marL="176473" indent="-176473">
              <a:buFont typeface="Arial" panose="020B0604020202020204" pitchFamily="34" charset="0"/>
              <a:buChar char="•"/>
            </a:pPr>
            <a:r>
              <a:rPr lang="en-US" dirty="0"/>
              <a:t>Residuals with obvious industrial contributions have the highest concentrations.</a:t>
            </a:r>
          </a:p>
          <a:p>
            <a:pPr marL="176473" indent="-176473">
              <a:buFont typeface="Arial" panose="020B0604020202020204" pitchFamily="34" charset="0"/>
              <a:buChar char="•"/>
            </a:pPr>
            <a:r>
              <a:rPr lang="en-US" dirty="0"/>
              <a:t>PFAS is also found in residuals without industrial discharges, but generally at lower levels</a:t>
            </a:r>
          </a:p>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13</a:t>
            </a:fld>
            <a:endParaRPr lang="en-US" dirty="0"/>
          </a:p>
        </p:txBody>
      </p:sp>
      <p:sp>
        <p:nvSpPr>
          <p:cNvPr id="5" name="Date Placeholder 4">
            <a:extLst>
              <a:ext uri="{FF2B5EF4-FFF2-40B4-BE49-F238E27FC236}">
                <a16:creationId xmlns:a16="http://schemas.microsoft.com/office/drawing/2014/main" id="{8DD677A1-50D0-45FD-A0DC-D40845DA54D0}"/>
              </a:ext>
            </a:extLst>
          </p:cNvPr>
          <p:cNvSpPr>
            <a:spLocks noGrp="1"/>
          </p:cNvSpPr>
          <p:nvPr>
            <p:ph type="dt" idx="11"/>
          </p:nvPr>
        </p:nvSpPr>
        <p:spPr/>
        <p:txBody>
          <a:bodyPr/>
          <a:lstStyle/>
          <a:p>
            <a:r>
              <a:rPr lang="en-US"/>
              <a:t>January 31, 2020</a:t>
            </a:r>
            <a:endParaRPr lang="en-US" dirty="0"/>
          </a:p>
        </p:txBody>
      </p:sp>
      <p:sp>
        <p:nvSpPr>
          <p:cNvPr id="7" name="Header Placeholder 6">
            <a:extLst>
              <a:ext uri="{FF2B5EF4-FFF2-40B4-BE49-F238E27FC236}">
                <a16:creationId xmlns:a16="http://schemas.microsoft.com/office/drawing/2014/main" id="{FFD65631-90A7-4746-8E95-B238C308762A}"/>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220533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14</a:t>
            </a:fld>
            <a:endParaRPr lang="en-US" dirty="0"/>
          </a:p>
        </p:txBody>
      </p:sp>
      <p:sp>
        <p:nvSpPr>
          <p:cNvPr id="5" name="Date Placeholder 4">
            <a:extLst>
              <a:ext uri="{FF2B5EF4-FFF2-40B4-BE49-F238E27FC236}">
                <a16:creationId xmlns:a16="http://schemas.microsoft.com/office/drawing/2014/main" id="{A9119945-51C9-41CA-A84C-4AD913DFF46F}"/>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572C647D-F9B1-4E1A-AD07-FACB8B2A5FC3}"/>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315562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15</a:t>
            </a:fld>
            <a:endParaRPr lang="en-US" dirty="0"/>
          </a:p>
        </p:txBody>
      </p:sp>
    </p:spTree>
    <p:extLst>
      <p:ext uri="{BB962C8B-B14F-4D97-AF65-F5344CB8AC3E}">
        <p14:creationId xmlns:p14="http://schemas.microsoft.com/office/powerpoint/2010/main" val="219115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16</a:t>
            </a:fld>
            <a:endParaRPr lang="en-US" dirty="0"/>
          </a:p>
        </p:txBody>
      </p:sp>
    </p:spTree>
    <p:extLst>
      <p:ext uri="{BB962C8B-B14F-4D97-AF65-F5344CB8AC3E}">
        <p14:creationId xmlns:p14="http://schemas.microsoft.com/office/powerpoint/2010/main" val="2520362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17</a:t>
            </a:fld>
            <a:endParaRPr lang="en-US" dirty="0"/>
          </a:p>
        </p:txBody>
      </p:sp>
      <p:sp>
        <p:nvSpPr>
          <p:cNvPr id="5" name="Date Placeholder 4">
            <a:extLst>
              <a:ext uri="{FF2B5EF4-FFF2-40B4-BE49-F238E27FC236}">
                <a16:creationId xmlns:a16="http://schemas.microsoft.com/office/drawing/2014/main" id="{18ED69A0-133A-4E3D-B072-D95E3EE3CCE1}"/>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9D351128-2765-4C52-BB69-D697CD5E68D5}"/>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2770596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Washington et al. is the data for the Decatur, Al site which was high PFAS biosolids applied for up to 12 years.</a:t>
            </a:r>
          </a:p>
          <a:p>
            <a:pPr marL="171450" indent="-171450">
              <a:buFont typeface="Arial" panose="020B0604020202020204" pitchFamily="34" charset="0"/>
              <a:buChar char="•"/>
            </a:pPr>
            <a:r>
              <a:rPr lang="en-US" dirty="0"/>
              <a:t>Sepulvado et al, - long-term sites were applies for up to 32 years at high loads (100 yrs. of agronomic loading in 32 years), short-term sites were applied for 3 years at loading of up to 133 Mg/ha (~60 dry T/A).</a:t>
            </a:r>
          </a:p>
          <a:p>
            <a:pPr marL="171450" indent="-171450">
              <a:buFont typeface="Arial" panose="020B0604020202020204" pitchFamily="34" charset="0"/>
              <a:buChar char="•"/>
            </a:pPr>
            <a:r>
              <a:rPr lang="en-US" dirty="0"/>
              <a:t>Gottschall et al. was a one-time application of 22 Mg/ha (~10 dry T/A)</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data from Zareitalabad et al. (2013) are for background soil concentrations derived from limited data from around the world.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Rankin et al. data includes 62 surface soil samples from all continents.  PFOA and PFOS were the most commonly detected analytes at concentrations up to 2670 (2.67 ppb) and 3100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/g (3.1) ppb, respectively.  These soils were collected from locations absent of direct human activity.</a:t>
            </a:r>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18</a:t>
            </a:fld>
            <a:endParaRPr lang="en-US" dirty="0"/>
          </a:p>
        </p:txBody>
      </p:sp>
      <p:sp>
        <p:nvSpPr>
          <p:cNvPr id="5" name="Date Placeholder 4">
            <a:extLst>
              <a:ext uri="{FF2B5EF4-FFF2-40B4-BE49-F238E27FC236}">
                <a16:creationId xmlns:a16="http://schemas.microsoft.com/office/drawing/2014/main" id="{9F1F39B0-A382-425F-A5E3-BE9B2A4619FE}"/>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0CD1DE10-F087-4083-BEB0-690EDBA349E4}"/>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419424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19</a:t>
            </a:fld>
            <a:endParaRPr lang="en-US" dirty="0"/>
          </a:p>
        </p:txBody>
      </p:sp>
      <p:sp>
        <p:nvSpPr>
          <p:cNvPr id="5" name="Date Placeholder 4">
            <a:extLst>
              <a:ext uri="{FF2B5EF4-FFF2-40B4-BE49-F238E27FC236}">
                <a16:creationId xmlns:a16="http://schemas.microsoft.com/office/drawing/2014/main" id="{8B21241C-B651-4902-854C-A16F6D349522}"/>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844EB3FD-FEB5-46C7-B715-BEAA62BDCA45}"/>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8600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2</a:t>
            </a:fld>
            <a:endParaRPr lang="en-US" dirty="0"/>
          </a:p>
        </p:txBody>
      </p:sp>
    </p:spTree>
    <p:extLst>
      <p:ext uri="{BB962C8B-B14F-4D97-AF65-F5344CB8AC3E}">
        <p14:creationId xmlns:p14="http://schemas.microsoft.com/office/powerpoint/2010/main" val="224994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16CAB2-3E5C-420C-B634-B96A54A9E7A2}" type="slidenum">
              <a:rPr lang="en-GB" altLang="en-US"/>
              <a:pPr/>
              <a:t>20</a:t>
            </a:fld>
            <a:endParaRPr lang="en-GB" altLang="en-US"/>
          </a:p>
        </p:txBody>
      </p:sp>
      <p:sp>
        <p:nvSpPr>
          <p:cNvPr id="4097" name="Rectangle 1"/>
          <p:cNvSpPr txBox="1">
            <a:spLocks noGrp="1" noRot="1" noChangeAspect="1" noChangeArrowheads="1"/>
          </p:cNvSpPr>
          <p:nvPr>
            <p:ph type="sldImg"/>
          </p:nvPr>
        </p:nvSpPr>
        <p:spPr bwMode="auto">
          <a:xfrm>
            <a:off x="381000" y="693738"/>
            <a:ext cx="6096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4"/>
            <a:ext cx="5486681" cy="40322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2" name="Date Placeholder 1">
            <a:extLst>
              <a:ext uri="{FF2B5EF4-FFF2-40B4-BE49-F238E27FC236}">
                <a16:creationId xmlns:a16="http://schemas.microsoft.com/office/drawing/2014/main" id="{BE4A0559-194F-41BD-A495-ACE068AD798E}"/>
              </a:ext>
            </a:extLst>
          </p:cNvPr>
          <p:cNvSpPr>
            <a:spLocks noGrp="1"/>
          </p:cNvSpPr>
          <p:nvPr>
            <p:ph type="dt" idx="10"/>
          </p:nvPr>
        </p:nvSpPr>
        <p:spPr/>
        <p:txBody>
          <a:bodyPr/>
          <a:lstStyle/>
          <a:p>
            <a:r>
              <a:rPr lang="en-US"/>
              <a:t>January 31, 2020</a:t>
            </a:r>
            <a:endParaRPr lang="en-US" dirty="0"/>
          </a:p>
        </p:txBody>
      </p:sp>
      <p:sp>
        <p:nvSpPr>
          <p:cNvPr id="3" name="Header Placeholder 2">
            <a:extLst>
              <a:ext uri="{FF2B5EF4-FFF2-40B4-BE49-F238E27FC236}">
                <a16:creationId xmlns:a16="http://schemas.microsoft.com/office/drawing/2014/main" id="{DE9716DE-6606-4338-90F0-6D717FE4E02D}"/>
              </a:ext>
            </a:extLst>
          </p:cNvPr>
          <p:cNvSpPr>
            <a:spLocks noGrp="1"/>
          </p:cNvSpPr>
          <p:nvPr>
            <p:ph type="hdr" sz="quarter" idx="11"/>
          </p:nvPr>
        </p:nvSpPr>
        <p:spPr/>
        <p:txBody>
          <a:bodyPr/>
          <a:lstStyle/>
          <a:p>
            <a:r>
              <a:rPr lang="en-US"/>
              <a:t>PFAS Literature Review</a:t>
            </a:r>
            <a:endParaRPr lang="en-US" dirty="0"/>
          </a:p>
        </p:txBody>
      </p:sp>
    </p:spTree>
    <p:extLst>
      <p:ext uri="{BB962C8B-B14F-4D97-AF65-F5344CB8AC3E}">
        <p14:creationId xmlns:p14="http://schemas.microsoft.com/office/powerpoint/2010/main" val="228149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28C33A-4941-4FA8-8AAF-5C86E6A247B2}" type="slidenum">
              <a:rPr lang="en-GB" altLang="en-US"/>
              <a:pPr/>
              <a:t>21</a:t>
            </a:fld>
            <a:endParaRPr lang="en-GB" altLang="en-US"/>
          </a:p>
        </p:txBody>
      </p:sp>
      <p:sp>
        <p:nvSpPr>
          <p:cNvPr id="4097" name="Rectangle 1"/>
          <p:cNvSpPr txBox="1">
            <a:spLocks noGrp="1" noRot="1" noChangeAspect="1" noChangeArrowheads="1"/>
          </p:cNvSpPr>
          <p:nvPr>
            <p:ph type="sldImg"/>
          </p:nvPr>
        </p:nvSpPr>
        <p:spPr bwMode="auto">
          <a:xfrm>
            <a:off x="381000" y="693738"/>
            <a:ext cx="6096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4"/>
            <a:ext cx="5486681" cy="40322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2" name="Date Placeholder 1">
            <a:extLst>
              <a:ext uri="{FF2B5EF4-FFF2-40B4-BE49-F238E27FC236}">
                <a16:creationId xmlns:a16="http://schemas.microsoft.com/office/drawing/2014/main" id="{43F51F7C-A7DD-4442-A3B5-320971B2BFE1}"/>
              </a:ext>
            </a:extLst>
          </p:cNvPr>
          <p:cNvSpPr>
            <a:spLocks noGrp="1"/>
          </p:cNvSpPr>
          <p:nvPr>
            <p:ph type="dt" idx="10"/>
          </p:nvPr>
        </p:nvSpPr>
        <p:spPr/>
        <p:txBody>
          <a:bodyPr/>
          <a:lstStyle/>
          <a:p>
            <a:r>
              <a:rPr lang="en-US"/>
              <a:t>January 31, 2020</a:t>
            </a:r>
            <a:endParaRPr lang="en-US" dirty="0"/>
          </a:p>
        </p:txBody>
      </p:sp>
      <p:sp>
        <p:nvSpPr>
          <p:cNvPr id="3" name="Header Placeholder 2">
            <a:extLst>
              <a:ext uri="{FF2B5EF4-FFF2-40B4-BE49-F238E27FC236}">
                <a16:creationId xmlns:a16="http://schemas.microsoft.com/office/drawing/2014/main" id="{CAC749ED-8AC7-4C21-BEB2-444D3DB09368}"/>
              </a:ext>
            </a:extLst>
          </p:cNvPr>
          <p:cNvSpPr>
            <a:spLocks noGrp="1"/>
          </p:cNvSpPr>
          <p:nvPr>
            <p:ph type="hdr" sz="quarter" idx="11"/>
          </p:nvPr>
        </p:nvSpPr>
        <p:spPr/>
        <p:txBody>
          <a:bodyPr/>
          <a:lstStyle/>
          <a:p>
            <a:r>
              <a:rPr lang="en-US"/>
              <a:t>PFAS Literature Review</a:t>
            </a:r>
            <a:endParaRPr lang="en-US" dirty="0"/>
          </a:p>
        </p:txBody>
      </p:sp>
    </p:spTree>
    <p:extLst>
      <p:ext uri="{BB962C8B-B14F-4D97-AF65-F5344CB8AC3E}">
        <p14:creationId xmlns:p14="http://schemas.microsoft.com/office/powerpoint/2010/main" val="683506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22</a:t>
            </a:fld>
            <a:endParaRPr lang="en-US" dirty="0"/>
          </a:p>
        </p:txBody>
      </p:sp>
      <p:sp>
        <p:nvSpPr>
          <p:cNvPr id="5" name="Date Placeholder 4">
            <a:extLst>
              <a:ext uri="{FF2B5EF4-FFF2-40B4-BE49-F238E27FC236}">
                <a16:creationId xmlns:a16="http://schemas.microsoft.com/office/drawing/2014/main" id="{BD1FEA99-8DFC-4FE5-89FD-CACEB4FDB6A6}"/>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8B00979E-5289-4598-9171-58960073CDC6}"/>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3965756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Biosolids:</a:t>
            </a:r>
          </a:p>
          <a:p>
            <a:r>
              <a:rPr lang="en-US" dirty="0"/>
              <a:t>	[PFOA] = 1.6 ug/kg,  [PFOS] = 7.2 ug/kg </a:t>
            </a:r>
          </a:p>
          <a:p>
            <a:r>
              <a:rPr lang="en-US" dirty="0"/>
              <a:t>	Anaerobically digested</a:t>
            </a:r>
          </a:p>
          <a:p>
            <a:r>
              <a:rPr lang="en-US" dirty="0"/>
              <a:t>	applied at 22 Mg/ha dry weight</a:t>
            </a:r>
          </a:p>
          <a:p>
            <a:r>
              <a:rPr lang="en-US" dirty="0"/>
              <a:t>	Plowed to a depth of ~20 cm (~8 inches)</a:t>
            </a:r>
          </a:p>
        </p:txBody>
      </p:sp>
      <p:sp>
        <p:nvSpPr>
          <p:cNvPr id="4" name="Header Placeholder 3"/>
          <p:cNvSpPr>
            <a:spLocks noGrp="1"/>
          </p:cNvSpPr>
          <p:nvPr>
            <p:ph type="hdr" sz="quarter" idx="10"/>
          </p:nvPr>
        </p:nvSpPr>
        <p:spPr/>
        <p:txBody>
          <a:bodyPr/>
          <a:lstStyle/>
          <a:p>
            <a:r>
              <a:rPr lang="en-US"/>
              <a:t>PFAS Literature Review</a:t>
            </a:r>
            <a:endParaRPr lang="en-US" dirty="0"/>
          </a:p>
        </p:txBody>
      </p:sp>
      <p:sp>
        <p:nvSpPr>
          <p:cNvPr id="5" name="Date Placeholder 4"/>
          <p:cNvSpPr>
            <a:spLocks noGrp="1"/>
          </p:cNvSpPr>
          <p:nvPr>
            <p:ph type="dt" idx="11"/>
          </p:nvPr>
        </p:nvSpPr>
        <p:spPr/>
        <p:txBody>
          <a:bodyPr/>
          <a:lstStyle/>
          <a:p>
            <a:r>
              <a:rPr lang="en-US"/>
              <a:t>January 31, 2020</a:t>
            </a:r>
            <a:endParaRPr lang="en-US" dirty="0"/>
          </a:p>
        </p:txBody>
      </p:sp>
      <p:sp>
        <p:nvSpPr>
          <p:cNvPr id="6" name="Slide Number Placeholder 5"/>
          <p:cNvSpPr>
            <a:spLocks noGrp="1"/>
          </p:cNvSpPr>
          <p:nvPr>
            <p:ph type="sldNum" sz="quarter" idx="12"/>
          </p:nvPr>
        </p:nvSpPr>
        <p:spPr/>
        <p:txBody>
          <a:bodyPr/>
          <a:lstStyle/>
          <a:p>
            <a:fld id="{5AA5D8A5-6BD0-4AC2-AF53-9EEC048FA0C5}" type="slidenum">
              <a:rPr lang="en-US" smtClean="0"/>
              <a:t>23</a:t>
            </a:fld>
            <a:endParaRPr lang="en-US" dirty="0"/>
          </a:p>
        </p:txBody>
      </p:sp>
    </p:spTree>
    <p:extLst>
      <p:ext uri="{BB962C8B-B14F-4D97-AF65-F5344CB8AC3E}">
        <p14:creationId xmlns:p14="http://schemas.microsoft.com/office/powerpoint/2010/main" val="145116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However, PFAS was detected in groundwater before biosolids applications and the concentrations of PFAS were not statistically different between control and treatment plots.</a:t>
            </a:r>
          </a:p>
          <a:p>
            <a:pPr marL="171450" indent="-171450">
              <a:buFont typeface="Arial" panose="020B0604020202020204" pitchFamily="34" charset="0"/>
              <a:buChar char="•"/>
            </a:pPr>
            <a:r>
              <a:rPr lang="en-US" dirty="0"/>
              <a:t>Post application drainage tile concentrations were significantly (statistically) higher in the treatment plot.</a:t>
            </a:r>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24</a:t>
            </a:fld>
            <a:endParaRPr lang="en-US" dirty="0"/>
          </a:p>
        </p:txBody>
      </p:sp>
    </p:spTree>
    <p:extLst>
      <p:ext uri="{BB962C8B-B14F-4D97-AF65-F5344CB8AC3E}">
        <p14:creationId xmlns:p14="http://schemas.microsoft.com/office/powerpoint/2010/main" val="269923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Modeling performed by Stone Environmental in Vermont under a contract from NEBRA calculated that biosolids concentrations could in fact be higher even while using some relatively conservation modeling assumption (</a:t>
            </a:r>
            <a:r>
              <a:rPr lang="en-US" dirty="0" err="1"/>
              <a:t>Kd</a:t>
            </a:r>
            <a:r>
              <a:rPr lang="en-US" dirty="0"/>
              <a:t>, depth to groundwater)</a:t>
            </a:r>
          </a:p>
        </p:txBody>
      </p:sp>
      <p:sp>
        <p:nvSpPr>
          <p:cNvPr id="4" name="Slide Number Placeholder 3"/>
          <p:cNvSpPr>
            <a:spLocks noGrp="1"/>
          </p:cNvSpPr>
          <p:nvPr>
            <p:ph type="sldNum" sz="quarter" idx="10"/>
          </p:nvPr>
        </p:nvSpPr>
        <p:spPr/>
        <p:txBody>
          <a:bodyPr/>
          <a:lstStyle/>
          <a:p>
            <a:fld id="{5AA5D8A5-6BD0-4AC2-AF53-9EEC048FA0C5}" type="slidenum">
              <a:rPr lang="en-US" smtClean="0"/>
              <a:t>25</a:t>
            </a:fld>
            <a:endParaRPr lang="en-US" dirty="0"/>
          </a:p>
        </p:txBody>
      </p:sp>
      <p:sp>
        <p:nvSpPr>
          <p:cNvPr id="5" name="Date Placeholder 4">
            <a:extLst>
              <a:ext uri="{FF2B5EF4-FFF2-40B4-BE49-F238E27FC236}">
                <a16:creationId xmlns:a16="http://schemas.microsoft.com/office/drawing/2014/main" id="{A51C3DAE-BB87-401C-B16F-C87AE44F6359}"/>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57281E7B-C800-4052-B1A3-363FF3655B8C}"/>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130840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1" i="0" dirty="0"/>
              <a:t>Soil adsorption coefficient (</a:t>
            </a:r>
            <a:r>
              <a:rPr lang="en-US" sz="1100" b="1" i="0" dirty="0" err="1"/>
              <a:t>Kd</a:t>
            </a:r>
            <a:r>
              <a:rPr lang="en-US" sz="1100" b="1" i="0" dirty="0"/>
              <a:t>)</a:t>
            </a:r>
            <a:r>
              <a:rPr lang="en-US" sz="1100" i="0" dirty="0"/>
              <a:t> measures the amount of chemical substance adsorbed onto soil per amount of water.</a:t>
            </a:r>
            <a:r>
              <a:rPr lang="en-US" sz="1100" b="0" i="0" dirty="0"/>
              <a:t> </a:t>
            </a:r>
          </a:p>
          <a:p>
            <a:pPr marL="628650" lvl="1" indent="-171450">
              <a:buFont typeface="Arial" panose="020B0604020202020204" pitchFamily="34" charset="0"/>
              <a:buChar char="•"/>
            </a:pPr>
            <a:r>
              <a:rPr lang="en-US" sz="1100" b="1" i="0" dirty="0" err="1"/>
              <a:t>Kd</a:t>
            </a:r>
            <a:r>
              <a:rPr lang="en-US" sz="1100" b="1" i="0" dirty="0"/>
              <a:t> </a:t>
            </a:r>
            <a:r>
              <a:rPr lang="en-US" sz="1100" i="0" dirty="0"/>
              <a:t>= Concentration of chemical in soil/Concentration of chemical substance in water</a:t>
            </a:r>
          </a:p>
          <a:p>
            <a:pPr marL="628650" lvl="1" indent="-171450">
              <a:buFont typeface="Arial" panose="020B0604020202020204" pitchFamily="34" charset="0"/>
              <a:buChar char="•"/>
            </a:pPr>
            <a:r>
              <a:rPr lang="en-US" sz="1100" i="0" dirty="0"/>
              <a:t>Values for </a:t>
            </a:r>
            <a:r>
              <a:rPr lang="en-US" sz="1100" i="0" dirty="0" err="1"/>
              <a:t>Kd</a:t>
            </a:r>
            <a:r>
              <a:rPr lang="en-US" sz="1100" i="0" dirty="0"/>
              <a:t> vary greatly because the organic content of soil is not considered in the equation. Since adsorption occurs predominantly by partition into the soil organic matter, it is more useful to express the distribution coefficient in </a:t>
            </a:r>
            <a:r>
              <a:rPr lang="en-US" sz="1100" i="0" dirty="0" err="1"/>
              <a:t>Koc</a:t>
            </a:r>
            <a:r>
              <a:rPr lang="en-US" sz="1100" i="0" dirty="0"/>
              <a:t>. </a:t>
            </a:r>
            <a:r>
              <a:rPr lang="en-US" sz="1100" i="0" dirty="0" err="1"/>
              <a:t>Koc</a:t>
            </a:r>
            <a:r>
              <a:rPr lang="en-US" sz="1100" i="0" dirty="0"/>
              <a:t> is also known as organic carbon-water partition co-efficient. </a:t>
            </a:r>
          </a:p>
          <a:p>
            <a:pPr marL="628650" lvl="1" indent="-171450">
              <a:buFont typeface="Arial" panose="020B0604020202020204" pitchFamily="34" charset="0"/>
              <a:buChar char="•"/>
            </a:pPr>
            <a:r>
              <a:rPr lang="en-US" sz="1100" b="1" i="0" dirty="0" err="1"/>
              <a:t>Koc</a:t>
            </a:r>
            <a:r>
              <a:rPr lang="en-US" sz="1100" b="1" i="0" dirty="0"/>
              <a:t> </a:t>
            </a:r>
            <a:r>
              <a:rPr lang="en-US" sz="1100" i="0" dirty="0"/>
              <a:t>= (</a:t>
            </a:r>
            <a:r>
              <a:rPr lang="en-US" sz="1100" i="0" dirty="0" err="1"/>
              <a:t>Kd</a:t>
            </a:r>
            <a:r>
              <a:rPr lang="en-US" sz="1100" i="0" dirty="0"/>
              <a:t> * 100)/ % Organic carbon</a:t>
            </a:r>
          </a:p>
          <a:p>
            <a:pPr marL="628650" lvl="1" indent="-171450">
              <a:buFont typeface="Arial" panose="020B0604020202020204" pitchFamily="34" charset="0"/>
              <a:buChar char="•"/>
            </a:pPr>
            <a:r>
              <a:rPr lang="en-US" sz="1100" b="1" i="0" dirty="0" err="1"/>
              <a:t>Koc</a:t>
            </a:r>
            <a:r>
              <a:rPr lang="en-US" sz="1100" i="0" dirty="0"/>
              <a:t> is also frequently estimated based on </a:t>
            </a:r>
            <a:r>
              <a:rPr lang="en-US" sz="1100" i="0" dirty="0">
                <a:hlinkClick r:id="rId3"/>
              </a:rPr>
              <a:t>octanol-water partition coefficient </a:t>
            </a:r>
            <a:r>
              <a:rPr lang="en-US" sz="1100" i="0" dirty="0" err="1">
                <a:hlinkClick r:id="rId3"/>
              </a:rPr>
              <a:t>Kow</a:t>
            </a:r>
            <a:r>
              <a:rPr lang="en-US" sz="1100" i="0" dirty="0">
                <a:hlinkClick r:id="rId3"/>
              </a:rPr>
              <a:t> </a:t>
            </a:r>
            <a:r>
              <a:rPr lang="en-US" sz="1100" i="0" dirty="0"/>
              <a:t>and water solubility.</a:t>
            </a:r>
          </a:p>
          <a:p>
            <a:pPr marL="171450" indent="-171450">
              <a:buFont typeface="Arial" panose="020B0604020202020204" pitchFamily="34" charset="0"/>
              <a:buChar char="•"/>
            </a:pPr>
            <a:r>
              <a:rPr lang="en-US" sz="1100" b="1" i="0" dirty="0" err="1"/>
              <a:t>Kd</a:t>
            </a:r>
            <a:r>
              <a:rPr lang="en-US" sz="1100" b="1" i="0" dirty="0"/>
              <a:t> or </a:t>
            </a:r>
            <a:r>
              <a:rPr lang="en-US" sz="1100" b="1" i="0" dirty="0" err="1"/>
              <a:t>Koc</a:t>
            </a:r>
            <a:r>
              <a:rPr lang="en-US" sz="1100" b="1" i="0" dirty="0"/>
              <a:t> </a:t>
            </a:r>
            <a:r>
              <a:rPr lang="en-US" sz="1100" i="0" dirty="0"/>
              <a:t>measures the mobility of a substance in soil. A very high value means it is strongly adsorbed onto soil and organic matter and does not move throughout the soil. A very low value means it is highly mobile in soil. </a:t>
            </a:r>
            <a:r>
              <a:rPr lang="en-US" sz="1100" i="0" dirty="0" err="1"/>
              <a:t>Koc</a:t>
            </a:r>
            <a:r>
              <a:rPr lang="en-US" sz="1100" i="0" dirty="0"/>
              <a:t> is a very important input parameter for estimating environmental distribution and environmental exposure level of a chemical substance.</a:t>
            </a:r>
          </a:p>
          <a:p>
            <a:pPr marL="171450" indent="-171450">
              <a:buFont typeface="Arial" panose="020B0604020202020204" pitchFamily="34" charset="0"/>
              <a:buChar char="•"/>
            </a:pPr>
            <a:r>
              <a:rPr lang="en-US" sz="1100" i="0" dirty="0"/>
              <a:t>Increasing pH, especially in the 6-8 range can decrease sorption and  increase mobility.</a:t>
            </a:r>
          </a:p>
          <a:p>
            <a:pPr marL="171450" indent="-171450">
              <a:buFont typeface="Arial" panose="020B0604020202020204" pitchFamily="34" charset="0"/>
              <a:buChar char="•"/>
            </a:pPr>
            <a:r>
              <a:rPr lang="en-US" sz="1100" i="0" dirty="0"/>
              <a:t>Increasing cation concentrations in soil solution can decrease sorption to the mineral fraction, but can increase sorption to organic matter.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26</a:t>
            </a:fld>
            <a:endParaRPr lang="en-US" dirty="0"/>
          </a:p>
        </p:txBody>
      </p:sp>
      <p:sp>
        <p:nvSpPr>
          <p:cNvPr id="5" name="Date Placeholder 4">
            <a:extLst>
              <a:ext uri="{FF2B5EF4-FFF2-40B4-BE49-F238E27FC236}">
                <a16:creationId xmlns:a16="http://schemas.microsoft.com/office/drawing/2014/main" id="{05560D6C-4325-4AC9-B410-6C0449689882}"/>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2C049042-2742-421A-ACF2-27B2BA7395AA}"/>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2957661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Plant uptake shows an inverse relationship with carbon chain length, with a statistically significant correlation between decreasing bioaccumulation factors and increasing carbon chain </a:t>
            </a:r>
            <a:r>
              <a:rPr lang="da-DK" sz="1200" b="0" i="0" u="none" strike="noStrike" kern="1200" baseline="0" dirty="0">
                <a:solidFill>
                  <a:schemeClr val="tx1"/>
                </a:solidFill>
                <a:latin typeface="+mn-lt"/>
                <a:ea typeface="+mn-ea"/>
                <a:cs typeface="+mn-cs"/>
              </a:rPr>
              <a:t>length (Blaine et al. 2014; Blaine et al. 2014A; Blaine et al. 2013, Gobelius 2016, Liu et al. 2019).</a:t>
            </a:r>
            <a:r>
              <a:rPr lang="en-US" sz="1200" b="0" i="0" u="none" strike="noStrike" kern="1200" baseline="0" dirty="0">
                <a:solidFill>
                  <a:schemeClr val="tx1"/>
                </a:solidFill>
                <a:latin typeface="+mn-lt"/>
                <a:ea typeface="+mn-ea"/>
                <a:cs typeface="+mn-cs"/>
              </a:rPr>
              <a:t> For PFOA and PFOS, PFAS bioaccumulation appears to decrease with translocation through the plant from roots to shoots to fruit/plant storage organs (Stahl et al. 2008; Blaine et al. 2014; Blaine et al. 2013; Wen et al. 2016). The highest concentrations of long-chain (&gt;C6) PFAS are usually found in the roots while short-chain (C4-C6) are more likely to accumulate in above-ground plant organs </a:t>
            </a:r>
            <a:r>
              <a:rPr lang="it-IT" sz="1200" b="0" i="0" u="none" strike="noStrike" kern="1200" baseline="0" dirty="0">
                <a:solidFill>
                  <a:schemeClr val="tx1"/>
                </a:solidFill>
                <a:latin typeface="+mn-lt"/>
                <a:ea typeface="+mn-ea"/>
                <a:cs typeface="+mn-cs"/>
              </a:rPr>
              <a:t>(Navarro et al. 2017, Ghisi et al. 2018).</a:t>
            </a:r>
            <a:endParaRPr lang="da-DK"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appears the PFCAs (e.g. PFOA) have a higher potential to bioaccumulate than perfluoroalkyl sulfonic acids (e.g. PFOS) (Stahl et al. 2008; Blaine et al. 2014A; Wen et al. 2016; Perez et al. 2017, </a:t>
            </a:r>
            <a:r>
              <a:rPr lang="en-US" sz="1200" b="0" i="0" u="none" strike="noStrike" kern="1200" baseline="0" dirty="0" err="1">
                <a:solidFill>
                  <a:schemeClr val="tx1"/>
                </a:solidFill>
                <a:latin typeface="+mn-lt"/>
                <a:ea typeface="+mn-ea"/>
                <a:cs typeface="+mn-cs"/>
              </a:rPr>
              <a:t>Gobelius</a:t>
            </a:r>
            <a:r>
              <a:rPr lang="en-US" sz="1200" b="0" i="0" u="none" strike="noStrike" kern="1200" baseline="0" dirty="0">
                <a:solidFill>
                  <a:schemeClr val="tx1"/>
                </a:solidFill>
                <a:latin typeface="+mn-lt"/>
                <a:ea typeface="+mn-ea"/>
                <a:cs typeface="+mn-cs"/>
              </a:rPr>
              <a:t> 2016, Liu et al. 2019).</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Numerous studies have shown plant uptake of PFAS is variable across plant species as well as plant organs within the same species (Stahl et al. 2008; Blaine et al. 2014, Blaine et al. 2014A; Blaine et al. 2013; Wen et al. 2016). </a:t>
            </a:r>
            <a:endParaRPr lang="en-US" dirty="0"/>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27</a:t>
            </a:fld>
            <a:endParaRPr lang="en-US" dirty="0"/>
          </a:p>
        </p:txBody>
      </p:sp>
    </p:spTree>
    <p:extLst>
      <p:ext uri="{BB962C8B-B14F-4D97-AF65-F5344CB8AC3E}">
        <p14:creationId xmlns:p14="http://schemas.microsoft.com/office/powerpoint/2010/main" val="3867067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28</a:t>
            </a:fld>
            <a:endParaRPr lang="en-US" dirty="0"/>
          </a:p>
        </p:txBody>
      </p:sp>
    </p:spTree>
    <p:extLst>
      <p:ext uri="{BB962C8B-B14F-4D97-AF65-F5344CB8AC3E}">
        <p14:creationId xmlns:p14="http://schemas.microsoft.com/office/powerpoint/2010/main" val="1272008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5AA5D8A5-6BD0-4AC2-AF53-9EEC048FA0C5}" type="slidenum">
              <a:rPr lang="en-US" smtClean="0"/>
              <a:t>29</a:t>
            </a:fld>
            <a:endParaRPr lang="en-US" dirty="0"/>
          </a:p>
        </p:txBody>
      </p:sp>
      <p:sp>
        <p:nvSpPr>
          <p:cNvPr id="5" name="Date Placeholder 4">
            <a:extLst>
              <a:ext uri="{FF2B5EF4-FFF2-40B4-BE49-F238E27FC236}">
                <a16:creationId xmlns:a16="http://schemas.microsoft.com/office/drawing/2014/main" id="{44AEF03C-8803-4665-AA50-3DC89306D2F0}"/>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C1B6D879-40EE-45A0-A7AE-C3F83CE90745}"/>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386848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a:t>Rankin et al. and </a:t>
            </a:r>
            <a:r>
              <a:rPr lang="en-US" dirty="0" err="1"/>
              <a:t>Vedagiri</a:t>
            </a:r>
            <a:r>
              <a:rPr lang="en-US" dirty="0"/>
              <a:t> et al. document detection of PFAS in remote areas not subject to direct releases of PFAS.</a:t>
            </a:r>
          </a:p>
          <a:p>
            <a:pPr marL="176473" indent="-176473">
              <a:buFont typeface="Arial" panose="020B0604020202020204" pitchFamily="34" charset="0"/>
              <a:buChar char="•"/>
            </a:pPr>
            <a:r>
              <a:rPr lang="en-US" dirty="0"/>
              <a:t>Detected in groundwater in NH, VT, and NY and associated with LF, industrial sites, and firefighting use.  These types of point sources first caught the attention of regulatory agencies.  Boone at al. looked at looked at 17 PFAS in source and treated drinking water from 25 facility in 24 states and detected PFAS in all 50 samples.</a:t>
            </a:r>
          </a:p>
          <a:p>
            <a:pPr marL="176473" indent="-176473">
              <a:buFont typeface="Arial" panose="020B0604020202020204" pitchFamily="34" charset="0"/>
              <a:buChar char="•"/>
            </a:pPr>
            <a:r>
              <a:rPr lang="en-US" dirty="0"/>
              <a:t>PFAS contamination of GW has been associated with residual disposal, treatment and use.  The most infamous instance was in </a:t>
            </a:r>
            <a:r>
              <a:rPr lang="en-US" dirty="0" err="1"/>
              <a:t>Decateur</a:t>
            </a:r>
            <a:r>
              <a:rPr lang="en-US" dirty="0"/>
              <a:t>, Al which had a PFAS industrial sources and was land applying its biosolids</a:t>
            </a:r>
          </a:p>
          <a:p>
            <a:pPr marL="176473" indent="-176473">
              <a:buFont typeface="Arial" panose="020B0604020202020204" pitchFamily="34" charset="0"/>
              <a:buChar char="•"/>
            </a:pPr>
            <a:r>
              <a:rPr lang="en-US" dirty="0"/>
              <a:t>These PFAS sites caused concern within state environmental agencies who have occasionally been pressured or forced by state legislatures to take action to protect public health even though they were not always sure how to do that and frequently over-reacted.</a:t>
            </a:r>
          </a:p>
          <a:p>
            <a:pPr marL="176473" indent="-176473">
              <a:buFont typeface="Arial" panose="020B0604020202020204" pitchFamily="34" charset="0"/>
              <a:buChar char="•"/>
            </a:pPr>
            <a:r>
              <a:rPr lang="en-US" dirty="0"/>
              <a:t>This ultimately leads to environmental agencies looking for other PFAS sources (non-point sources) like recycled residuals.</a:t>
            </a:r>
          </a:p>
        </p:txBody>
      </p:sp>
      <p:sp>
        <p:nvSpPr>
          <p:cNvPr id="4" name="Slide Number Placeholder 3"/>
          <p:cNvSpPr>
            <a:spLocks noGrp="1"/>
          </p:cNvSpPr>
          <p:nvPr>
            <p:ph type="sldNum" sz="quarter" idx="10"/>
          </p:nvPr>
        </p:nvSpPr>
        <p:spPr/>
        <p:txBody>
          <a:bodyPr/>
          <a:lstStyle/>
          <a:p>
            <a:fld id="{5AA5D8A5-6BD0-4AC2-AF53-9EEC048FA0C5}" type="slidenum">
              <a:rPr lang="en-US" smtClean="0"/>
              <a:t>3</a:t>
            </a:fld>
            <a:endParaRPr lang="en-US" dirty="0"/>
          </a:p>
        </p:txBody>
      </p:sp>
      <p:sp>
        <p:nvSpPr>
          <p:cNvPr id="5" name="Date Placeholder 4">
            <a:extLst>
              <a:ext uri="{FF2B5EF4-FFF2-40B4-BE49-F238E27FC236}">
                <a16:creationId xmlns:a16="http://schemas.microsoft.com/office/drawing/2014/main" id="{35700F09-2D79-4409-A31A-D2428AA51224}"/>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945AE2E3-1E72-413B-8862-97B5DF8E0094}"/>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1612468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30</a:t>
            </a:fld>
            <a:endParaRPr lang="en-US" dirty="0"/>
          </a:p>
        </p:txBody>
      </p:sp>
      <p:sp>
        <p:nvSpPr>
          <p:cNvPr id="5" name="Date Placeholder 4">
            <a:extLst>
              <a:ext uri="{FF2B5EF4-FFF2-40B4-BE49-F238E27FC236}">
                <a16:creationId xmlns:a16="http://schemas.microsoft.com/office/drawing/2014/main" id="{F29A7B3E-3BFB-49F6-9F41-3C9490A40FB9}"/>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ECD72525-5D16-4602-978A-85D6CE151F09}"/>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3410490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31</a:t>
            </a:fld>
            <a:endParaRPr lang="en-US" dirty="0"/>
          </a:p>
        </p:txBody>
      </p:sp>
    </p:spTree>
    <p:extLst>
      <p:ext uri="{BB962C8B-B14F-4D97-AF65-F5344CB8AC3E}">
        <p14:creationId xmlns:p14="http://schemas.microsoft.com/office/powerpoint/2010/main" val="4193364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5D8A5-6BD0-4AC2-AF53-9EEC048FA0C5}" type="slidenum">
              <a:rPr lang="en-US" smtClean="0"/>
              <a:t>32</a:t>
            </a:fld>
            <a:endParaRPr lang="en-US" dirty="0"/>
          </a:p>
        </p:txBody>
      </p:sp>
      <p:sp>
        <p:nvSpPr>
          <p:cNvPr id="5" name="Date Placeholder 4">
            <a:extLst>
              <a:ext uri="{FF2B5EF4-FFF2-40B4-BE49-F238E27FC236}">
                <a16:creationId xmlns:a16="http://schemas.microsoft.com/office/drawing/2014/main" id="{2BC3C571-0A74-426C-9C68-49A21E71FD74}"/>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14A95C1E-99F2-4D9D-A143-E6852F9B8B21}"/>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1785011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PFAS Literature Review</a:t>
            </a:r>
            <a:endParaRPr lang="en-US" dirty="0"/>
          </a:p>
        </p:txBody>
      </p:sp>
      <p:sp>
        <p:nvSpPr>
          <p:cNvPr id="5" name="Date Placeholder 4"/>
          <p:cNvSpPr>
            <a:spLocks noGrp="1"/>
          </p:cNvSpPr>
          <p:nvPr>
            <p:ph type="dt" idx="1"/>
          </p:nvPr>
        </p:nvSpPr>
        <p:spPr/>
        <p:txBody>
          <a:bodyPr/>
          <a:lstStyle/>
          <a:p>
            <a:r>
              <a:rPr lang="en-US"/>
              <a:t>January 31, 2020</a:t>
            </a:r>
            <a:endParaRPr lang="en-US" dirty="0"/>
          </a:p>
        </p:txBody>
      </p:sp>
      <p:sp>
        <p:nvSpPr>
          <p:cNvPr id="6" name="Slide Number Placeholder 5"/>
          <p:cNvSpPr>
            <a:spLocks noGrp="1"/>
          </p:cNvSpPr>
          <p:nvPr>
            <p:ph type="sldNum" sz="quarter" idx="5"/>
          </p:nvPr>
        </p:nvSpPr>
        <p:spPr/>
        <p:txBody>
          <a:bodyPr/>
          <a:lstStyle/>
          <a:p>
            <a:fld id="{5AA5D8A5-6BD0-4AC2-AF53-9EEC048FA0C5}" type="slidenum">
              <a:rPr lang="en-US" smtClean="0"/>
              <a:t>33</a:t>
            </a:fld>
            <a:endParaRPr lang="en-US" dirty="0"/>
          </a:p>
        </p:txBody>
      </p:sp>
    </p:spTree>
    <p:extLst>
      <p:ext uri="{BB962C8B-B14F-4D97-AF65-F5344CB8AC3E}">
        <p14:creationId xmlns:p14="http://schemas.microsoft.com/office/powerpoint/2010/main" val="688179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5D8A5-6BD0-4AC2-AF53-9EEC048FA0C5}" type="slidenum">
              <a:rPr lang="en-US" smtClean="0"/>
              <a:t>34</a:t>
            </a:fld>
            <a:endParaRPr lang="en-US" dirty="0"/>
          </a:p>
        </p:txBody>
      </p:sp>
      <p:sp>
        <p:nvSpPr>
          <p:cNvPr id="5" name="Date Placeholder 4">
            <a:extLst>
              <a:ext uri="{FF2B5EF4-FFF2-40B4-BE49-F238E27FC236}">
                <a16:creationId xmlns:a16="http://schemas.microsoft.com/office/drawing/2014/main" id="{55DB7A5E-742F-46B2-9DBD-9C13314E4CA3}"/>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AC965EDF-4222-44D4-9331-5C49C2AABAA5}"/>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103391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4</a:t>
            </a:fld>
            <a:endParaRPr lang="en-US" dirty="0"/>
          </a:p>
        </p:txBody>
      </p:sp>
      <p:sp>
        <p:nvSpPr>
          <p:cNvPr id="5" name="Date Placeholder 4">
            <a:extLst>
              <a:ext uri="{FF2B5EF4-FFF2-40B4-BE49-F238E27FC236}">
                <a16:creationId xmlns:a16="http://schemas.microsoft.com/office/drawing/2014/main" id="{2E4DA3B1-A4FA-4D08-B88C-482EB53D6A52}"/>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0A5C0619-4C75-4A5C-9CD1-C80CBFF576CB}"/>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370632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a:t>Although there is ample evidence that land application programs as they are currently managed across the northeast are protective of public health and are a responsible way to recycle residuals, some state agencies and legislatures continue to question that judgement and have now investigating land application as a significant source of PFAS contamination in groundwater and surface water.</a:t>
            </a:r>
          </a:p>
          <a:p>
            <a:pPr marL="176473" indent="-176473">
              <a:buFont typeface="Arial" panose="020B0604020202020204" pitchFamily="34" charset="0"/>
              <a:buChar char="•"/>
            </a:pPr>
            <a:r>
              <a:rPr lang="en-US" dirty="0"/>
              <a:t>There are many potential routes of PFAS exposure associated with residuals land application, but regulatory agencies seem focused on the risk to water resources from leaching and/or run-off of PFAS in wastewater residuals</a:t>
            </a:r>
          </a:p>
          <a:p>
            <a:pPr marL="176473" indent="-176473">
              <a:buFont typeface="Arial" panose="020B0604020202020204" pitchFamily="34" charset="0"/>
              <a:buChar char="•"/>
            </a:pPr>
            <a:r>
              <a:rPr lang="en-US" dirty="0"/>
              <a:t>NEBRA has develop a general proposal for research to consider that issue and to answer the general question above</a:t>
            </a:r>
          </a:p>
        </p:txBody>
      </p:sp>
      <p:sp>
        <p:nvSpPr>
          <p:cNvPr id="4" name="Slide Number Placeholder 3"/>
          <p:cNvSpPr>
            <a:spLocks noGrp="1"/>
          </p:cNvSpPr>
          <p:nvPr>
            <p:ph type="sldNum" sz="quarter" idx="10"/>
          </p:nvPr>
        </p:nvSpPr>
        <p:spPr/>
        <p:txBody>
          <a:bodyPr/>
          <a:lstStyle/>
          <a:p>
            <a:fld id="{5AA5D8A5-6BD0-4AC2-AF53-9EEC048FA0C5}" type="slidenum">
              <a:rPr lang="en-US" smtClean="0"/>
              <a:t>5</a:t>
            </a:fld>
            <a:endParaRPr lang="en-US" dirty="0"/>
          </a:p>
        </p:txBody>
      </p:sp>
      <p:sp>
        <p:nvSpPr>
          <p:cNvPr id="5" name="Date Placeholder 4">
            <a:extLst>
              <a:ext uri="{FF2B5EF4-FFF2-40B4-BE49-F238E27FC236}">
                <a16:creationId xmlns:a16="http://schemas.microsoft.com/office/drawing/2014/main" id="{F4DCC37C-6E76-4777-A48D-9202755E9D72}"/>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FAF00494-7FD6-4A2D-8CBF-337C36B66195}"/>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108659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dirty="0"/>
              <a:t>“</a:t>
            </a:r>
            <a:r>
              <a:rPr lang="en-US" sz="1000" dirty="0"/>
              <a:t>The global regulatory community is specifically interested in ‘‘long-chain’’ perfluoroalkyl sulfonic acids (C</a:t>
            </a:r>
            <a:r>
              <a:rPr lang="en-US" sz="1000" baseline="-25000" dirty="0"/>
              <a:t>n</a:t>
            </a:r>
            <a:r>
              <a:rPr lang="en-US" sz="1000" dirty="0"/>
              <a:t>F</a:t>
            </a:r>
            <a:r>
              <a:rPr lang="en-US" sz="1000" baseline="-25000" dirty="0"/>
              <a:t>2n+1</a:t>
            </a:r>
            <a:r>
              <a:rPr lang="en-US" sz="1000" dirty="0"/>
              <a:t>SO3H, n&gt; or =6, PFSAs) and perfluoroalkyl carboxylic acids (CnF2n+1COOH, n&gt; or =7, PFCAs) and their corresponding anions (USEPA 2009; OECD 2011), which have been shown to be more </a:t>
            </a:r>
            <a:r>
              <a:rPr lang="en-US" sz="1000" dirty="0" err="1"/>
              <a:t>bioaccumulative</a:t>
            </a:r>
            <a:r>
              <a:rPr lang="en-US" sz="1000" dirty="0"/>
              <a:t> than their short-chain analogues. PFOS and PFOA are the 2 ‘‘long-chain’’ perfluoroalkyl acids most often reported and discussed in the scientific literature.”</a:t>
            </a:r>
          </a:p>
          <a:p>
            <a:pPr marL="176473" indent="-176473">
              <a:buFont typeface="Arial" panose="020B0604020202020204" pitchFamily="34" charset="0"/>
              <a:buChar char="•"/>
            </a:pPr>
            <a:r>
              <a:rPr lang="en-US" sz="1000" dirty="0"/>
              <a:t>PFOS – </a:t>
            </a:r>
            <a:r>
              <a:rPr lang="en-US" sz="1000" dirty="0" err="1"/>
              <a:t>perfluorooctane</a:t>
            </a:r>
            <a:r>
              <a:rPr lang="en-US" sz="1000" dirty="0"/>
              <a:t> sulfonic Acid,  </a:t>
            </a:r>
            <a:r>
              <a:rPr lang="en-US" sz="1000" dirty="0" err="1"/>
              <a:t>perfluorooctane</a:t>
            </a:r>
            <a:r>
              <a:rPr lang="en-US" sz="1000" dirty="0"/>
              <a:t> sulfonate, CF</a:t>
            </a:r>
            <a:r>
              <a:rPr lang="en-US" sz="1000" baseline="-25000" dirty="0"/>
              <a:t>3</a:t>
            </a:r>
            <a:r>
              <a:rPr lang="en-US" sz="1000" dirty="0"/>
              <a:t>(CF</a:t>
            </a:r>
            <a:r>
              <a:rPr lang="en-US" sz="1000" baseline="-25000" dirty="0"/>
              <a:t>2</a:t>
            </a:r>
            <a:r>
              <a:rPr lang="en-US" sz="1000" dirty="0"/>
              <a:t>)</a:t>
            </a:r>
            <a:r>
              <a:rPr lang="en-US" sz="1000" baseline="-25000" dirty="0"/>
              <a:t>7</a:t>
            </a:r>
            <a:r>
              <a:rPr lang="en-US" sz="1000" dirty="0"/>
              <a:t>SO</a:t>
            </a:r>
            <a:r>
              <a:rPr lang="en-US" sz="1000" baseline="-25000" dirty="0"/>
              <a:t>2</a:t>
            </a:r>
            <a:r>
              <a:rPr lang="en-US" sz="1000" baseline="0" dirty="0"/>
              <a:t>O</a:t>
            </a:r>
            <a:r>
              <a:rPr lang="en-US" sz="1000" dirty="0"/>
              <a:t>H</a:t>
            </a:r>
          </a:p>
          <a:p>
            <a:pPr marL="176473" indent="-176473">
              <a:buFont typeface="Arial" panose="020B0604020202020204" pitchFamily="34" charset="0"/>
              <a:buChar char="•"/>
            </a:pPr>
            <a:r>
              <a:rPr lang="en-US" sz="1000" dirty="0"/>
              <a:t>PFOA – perfluorooctanoic Acid, perfluorooctanoate, CF</a:t>
            </a:r>
            <a:r>
              <a:rPr lang="en-US" sz="1000" baseline="-25000" dirty="0"/>
              <a:t>3</a:t>
            </a:r>
            <a:r>
              <a:rPr lang="en-US" sz="1000" dirty="0"/>
              <a:t>(CF</a:t>
            </a:r>
            <a:r>
              <a:rPr lang="en-US" sz="1000" baseline="-25000" dirty="0"/>
              <a:t>2</a:t>
            </a:r>
            <a:r>
              <a:rPr lang="en-US" sz="1000" dirty="0"/>
              <a:t>)</a:t>
            </a:r>
            <a:r>
              <a:rPr lang="en-US" sz="1000" baseline="-25000" dirty="0"/>
              <a:t>6</a:t>
            </a:r>
            <a:r>
              <a:rPr lang="en-US" sz="1000" dirty="0"/>
              <a:t>COOH</a:t>
            </a:r>
          </a:p>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6</a:t>
            </a:fld>
            <a:endParaRPr lang="en-US" dirty="0"/>
          </a:p>
        </p:txBody>
      </p:sp>
      <p:pic>
        <p:nvPicPr>
          <p:cNvPr id="8" name="Picture 7" descr="A close up of a logo&#10;&#10;Description generated with very high confidence">
            <a:extLst>
              <a:ext uri="{FF2B5EF4-FFF2-40B4-BE49-F238E27FC236}">
                <a16:creationId xmlns:a16="http://schemas.microsoft.com/office/drawing/2014/main" id="{643DE3D8-A1E5-4264-9F09-FC99689511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56956" y="5594330"/>
            <a:ext cx="2466137" cy="741746"/>
          </a:xfrm>
          <a:prstGeom prst="rect">
            <a:avLst/>
          </a:prstGeom>
        </p:spPr>
      </p:pic>
      <p:pic>
        <p:nvPicPr>
          <p:cNvPr id="12" name="Picture 11" descr="A picture containing sitting, object, watch&#10;&#10;Description generated with high confidence">
            <a:extLst>
              <a:ext uri="{FF2B5EF4-FFF2-40B4-BE49-F238E27FC236}">
                <a16:creationId xmlns:a16="http://schemas.microsoft.com/office/drawing/2014/main" id="{E07F977F-35AD-42C9-9030-DACB3872E6F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47710" y="6609348"/>
            <a:ext cx="2136082" cy="702707"/>
          </a:xfrm>
          <a:prstGeom prst="rect">
            <a:avLst/>
          </a:prstGeom>
        </p:spPr>
      </p:pic>
      <p:sp>
        <p:nvSpPr>
          <p:cNvPr id="5" name="Date Placeholder 4">
            <a:extLst>
              <a:ext uri="{FF2B5EF4-FFF2-40B4-BE49-F238E27FC236}">
                <a16:creationId xmlns:a16="http://schemas.microsoft.com/office/drawing/2014/main" id="{F21F08BB-74C5-4F00-B3A0-3FD808F57977}"/>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5EF7654D-FC52-44FD-B4BD-8D07CE450584}"/>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160132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the above properties makes this myriad of compounds very useful in commerce and ultimately very widely distributed around the world.</a:t>
            </a:r>
          </a:p>
        </p:txBody>
      </p:sp>
      <p:sp>
        <p:nvSpPr>
          <p:cNvPr id="4" name="Slide Number Placeholder 3"/>
          <p:cNvSpPr>
            <a:spLocks noGrp="1"/>
          </p:cNvSpPr>
          <p:nvPr>
            <p:ph type="sldNum" sz="quarter" idx="10"/>
          </p:nvPr>
        </p:nvSpPr>
        <p:spPr/>
        <p:txBody>
          <a:bodyPr/>
          <a:lstStyle/>
          <a:p>
            <a:fld id="{5AA5D8A5-6BD0-4AC2-AF53-9EEC048FA0C5}" type="slidenum">
              <a:rPr lang="en-US" smtClean="0"/>
              <a:t>7</a:t>
            </a:fld>
            <a:endParaRPr lang="en-US" dirty="0"/>
          </a:p>
        </p:txBody>
      </p:sp>
      <p:sp>
        <p:nvSpPr>
          <p:cNvPr id="5" name="Date Placeholder 4">
            <a:extLst>
              <a:ext uri="{FF2B5EF4-FFF2-40B4-BE49-F238E27FC236}">
                <a16:creationId xmlns:a16="http://schemas.microsoft.com/office/drawing/2014/main" id="{A9436B7A-7FDB-454B-8FDC-E89D0FF9AC96}"/>
              </a:ext>
            </a:extLst>
          </p:cNvPr>
          <p:cNvSpPr>
            <a:spLocks noGrp="1"/>
          </p:cNvSpPr>
          <p:nvPr>
            <p:ph type="dt" idx="11"/>
          </p:nvPr>
        </p:nvSpPr>
        <p:spPr/>
        <p:txBody>
          <a:bodyPr/>
          <a:lstStyle/>
          <a:p>
            <a:r>
              <a:rPr lang="en-US"/>
              <a:t>January 31, 2020</a:t>
            </a:r>
            <a:endParaRPr lang="en-US" dirty="0"/>
          </a:p>
        </p:txBody>
      </p:sp>
      <p:sp>
        <p:nvSpPr>
          <p:cNvPr id="6" name="Header Placeholder 5">
            <a:extLst>
              <a:ext uri="{FF2B5EF4-FFF2-40B4-BE49-F238E27FC236}">
                <a16:creationId xmlns:a16="http://schemas.microsoft.com/office/drawing/2014/main" id="{351693A1-C6E1-41E9-81DD-BDDFC04405DF}"/>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325542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sp>
        <p:nvSpPr>
          <p:cNvPr id="3" name="Notes Placeholder 2"/>
          <p:cNvSpPr>
            <a:spLocks noGrp="1"/>
          </p:cNvSpPr>
          <p:nvPr>
            <p:ph type="body" idx="1"/>
          </p:nvPr>
        </p:nvSpPr>
        <p:spPr/>
        <p:txBody>
          <a:bodyPr/>
          <a:lstStyle/>
          <a:p>
            <a:pPr marL="176473" indent="-176473">
              <a:buFont typeface="Arial" panose="020B0604020202020204" pitchFamily="34" charset="0"/>
              <a:buChar char="•"/>
            </a:pPr>
            <a:r>
              <a:rPr lang="en-US" sz="1000" dirty="0"/>
              <a:t>PFEI – Pentafluoroethyl iodine, PFAI – perfluoroalkyl iodine (</a:t>
            </a:r>
            <a:r>
              <a:rPr lang="en-US" sz="1000" dirty="0" err="1"/>
              <a:t>Telmer</a:t>
            </a:r>
            <a:r>
              <a:rPr lang="en-US" sz="1000" dirty="0"/>
              <a:t> A), FTI – </a:t>
            </a:r>
            <a:r>
              <a:rPr lang="en-US" sz="1000" dirty="0" err="1"/>
              <a:t>fluorotelmer</a:t>
            </a:r>
            <a:r>
              <a:rPr lang="en-US" sz="1000" dirty="0"/>
              <a:t> iodine (</a:t>
            </a:r>
            <a:r>
              <a:rPr lang="en-US" sz="1000" dirty="0" err="1"/>
              <a:t>Telmer</a:t>
            </a:r>
            <a:r>
              <a:rPr lang="en-US" sz="1000" dirty="0"/>
              <a:t> B), FTOH – </a:t>
            </a:r>
            <a:r>
              <a:rPr lang="en-US" sz="1000" dirty="0" err="1"/>
              <a:t>fluorotelmer</a:t>
            </a:r>
            <a:r>
              <a:rPr lang="en-US" sz="1000" dirty="0"/>
              <a:t> alcohol</a:t>
            </a:r>
            <a:endParaRPr lang="en-US" sz="1000" b="1" dirty="0"/>
          </a:p>
          <a:p>
            <a:pPr marL="176473" indent="-176473">
              <a:buFont typeface="Arial" panose="020B0604020202020204" pitchFamily="34" charset="0"/>
              <a:buChar char="•"/>
            </a:pPr>
            <a:r>
              <a:rPr lang="en-US" sz="1000" b="1" dirty="0"/>
              <a:t>Acrylates</a:t>
            </a:r>
            <a:r>
              <a:rPr lang="en-US" sz="1000" dirty="0"/>
              <a:t> are the </a:t>
            </a:r>
            <a:r>
              <a:rPr lang="en-US" sz="1000" dirty="0">
                <a:hlinkClick r:id="rId3" tooltip="Salt (chemistry)"/>
              </a:rPr>
              <a:t>salts</a:t>
            </a:r>
            <a:r>
              <a:rPr lang="en-US" sz="1000" dirty="0"/>
              <a:t>, </a:t>
            </a:r>
            <a:r>
              <a:rPr lang="en-US" sz="1000" dirty="0">
                <a:hlinkClick r:id="rId4" tooltip="Ester"/>
              </a:rPr>
              <a:t>esters</a:t>
            </a:r>
            <a:r>
              <a:rPr lang="en-US" sz="1000" dirty="0"/>
              <a:t>, and </a:t>
            </a:r>
            <a:r>
              <a:rPr lang="en-US" sz="1000" dirty="0">
                <a:hlinkClick r:id="rId5" tooltip="Conjugate base"/>
              </a:rPr>
              <a:t>conjugate bases</a:t>
            </a:r>
            <a:r>
              <a:rPr lang="en-US" sz="1000" dirty="0"/>
              <a:t> of </a:t>
            </a:r>
            <a:r>
              <a:rPr lang="en-US" sz="1000" dirty="0">
                <a:hlinkClick r:id="rId6" tooltip="Acrylic acid"/>
              </a:rPr>
              <a:t>acrylic acid</a:t>
            </a:r>
            <a:r>
              <a:rPr lang="en-US" sz="1000" dirty="0"/>
              <a:t> (CH</a:t>
            </a:r>
            <a:r>
              <a:rPr lang="en-US" sz="1000" baseline="-25000" dirty="0"/>
              <a:t>2</a:t>
            </a:r>
            <a:r>
              <a:rPr lang="en-US" sz="1000" dirty="0"/>
              <a:t>=CHCOOH)and its </a:t>
            </a:r>
            <a:r>
              <a:rPr lang="en-US" sz="1000" dirty="0">
                <a:hlinkClick r:id="rId7" tooltip="Derivative (chemistry)"/>
              </a:rPr>
              <a:t>derivatives</a:t>
            </a:r>
            <a:r>
              <a:rPr lang="en-US" sz="1000" dirty="0"/>
              <a:t>.</a:t>
            </a:r>
          </a:p>
          <a:p>
            <a:pPr marL="176473" indent="-176473">
              <a:buFont typeface="Arial" panose="020B0604020202020204" pitchFamily="34" charset="0"/>
              <a:buChar char="•"/>
            </a:pPr>
            <a:r>
              <a:rPr lang="en-US" sz="1000" b="1" dirty="0"/>
              <a:t>Urethane:</a:t>
            </a:r>
            <a:r>
              <a:rPr lang="en-US" sz="1000" dirty="0"/>
              <a:t> </a:t>
            </a:r>
            <a:r>
              <a:rPr lang="en-US" sz="1000" b="1" dirty="0"/>
              <a:t>1. </a:t>
            </a:r>
            <a:r>
              <a:rPr lang="en-US" sz="1000" dirty="0"/>
              <a:t>A colorless or white crystalline compound, CH</a:t>
            </a:r>
            <a:r>
              <a:rPr lang="en-US" sz="1000" baseline="-25000" dirty="0"/>
              <a:t>3</a:t>
            </a:r>
            <a:r>
              <a:rPr lang="en-US" sz="1000" dirty="0"/>
              <a:t>CH</a:t>
            </a:r>
            <a:r>
              <a:rPr lang="en-US" sz="1000" baseline="-25000" dirty="0"/>
              <a:t>2</a:t>
            </a:r>
            <a:r>
              <a:rPr lang="en-US" sz="1000" dirty="0"/>
              <a:t>OC(O)NH</a:t>
            </a:r>
            <a:r>
              <a:rPr lang="en-US" sz="1000" baseline="-25000" dirty="0"/>
              <a:t>2</a:t>
            </a:r>
            <a:r>
              <a:rPr lang="en-US" sz="1000" dirty="0"/>
              <a:t>, used in organic synthesis and formerly as a palliative treatment for leukemia. Also called </a:t>
            </a:r>
            <a:r>
              <a:rPr lang="en-US" sz="1000" i="1" dirty="0"/>
              <a:t>ethyl carbamate</a:t>
            </a:r>
            <a:r>
              <a:rPr lang="en-US" sz="1000" dirty="0"/>
              <a:t>.  </a:t>
            </a:r>
            <a:r>
              <a:rPr lang="en-US" sz="1000" b="1" dirty="0"/>
              <a:t>2. </a:t>
            </a:r>
            <a:r>
              <a:rPr lang="en-US" sz="1000" dirty="0"/>
              <a:t>Any of several esters, other than the ethyl ester, of carbamic acid (H</a:t>
            </a:r>
            <a:r>
              <a:rPr lang="en-US" sz="1000" baseline="-25000" dirty="0"/>
              <a:t>2</a:t>
            </a:r>
            <a:r>
              <a:rPr lang="en-US" sz="1000" dirty="0"/>
              <a:t>NCOOH).</a:t>
            </a:r>
          </a:p>
          <a:p>
            <a:pPr marL="176473" indent="-176473">
              <a:buFont typeface="Arial" panose="020B0604020202020204" pitchFamily="34" charset="0"/>
              <a:buChar char="•"/>
            </a:pPr>
            <a:r>
              <a:rPr lang="en-US" sz="1000" b="1" dirty="0"/>
              <a:t>Stearates</a:t>
            </a:r>
            <a:r>
              <a:rPr lang="en-US" sz="1000" dirty="0"/>
              <a:t> are the </a:t>
            </a:r>
            <a:r>
              <a:rPr lang="en-US" sz="1000" dirty="0">
                <a:hlinkClick r:id="rId3" tooltip="Salt (chemistry)"/>
              </a:rPr>
              <a:t>salts</a:t>
            </a:r>
            <a:r>
              <a:rPr lang="en-US" sz="1000" dirty="0"/>
              <a:t> and </a:t>
            </a:r>
            <a:r>
              <a:rPr lang="en-US" sz="1000" dirty="0">
                <a:hlinkClick r:id="rId4" tooltip="Ester"/>
              </a:rPr>
              <a:t>esters</a:t>
            </a:r>
            <a:r>
              <a:rPr lang="en-US" sz="1000" dirty="0"/>
              <a:t> of </a:t>
            </a:r>
            <a:r>
              <a:rPr lang="en-US" sz="1000" dirty="0">
                <a:hlinkClick r:id="rId8" tooltip="Stearic acid"/>
              </a:rPr>
              <a:t>stearic acid</a:t>
            </a:r>
            <a:r>
              <a:rPr lang="en-US" sz="1000" dirty="0"/>
              <a:t> (CH</a:t>
            </a:r>
            <a:r>
              <a:rPr lang="en-US" sz="1000" baseline="-25000" dirty="0"/>
              <a:t>3</a:t>
            </a:r>
            <a:r>
              <a:rPr lang="en-US" sz="1000" dirty="0"/>
              <a:t>(CH2)</a:t>
            </a:r>
            <a:r>
              <a:rPr lang="en-US" sz="1000" baseline="-25000" dirty="0"/>
              <a:t>16</a:t>
            </a:r>
            <a:r>
              <a:rPr lang="en-US" sz="1000" dirty="0"/>
              <a:t>COOH). The conjugate base of stearic acid, C</a:t>
            </a:r>
            <a:r>
              <a:rPr lang="en-US" sz="1000" baseline="-25000" dirty="0"/>
              <a:t>17</a:t>
            </a:r>
            <a:r>
              <a:rPr lang="en-US" sz="1000" dirty="0"/>
              <a:t>H</a:t>
            </a:r>
            <a:r>
              <a:rPr lang="en-US" sz="1000" baseline="-25000" dirty="0"/>
              <a:t>35</a:t>
            </a:r>
            <a:r>
              <a:rPr lang="en-US" sz="1000" dirty="0"/>
              <a:t>COO</a:t>
            </a:r>
            <a:r>
              <a:rPr lang="en-US" sz="1000" baseline="30000" dirty="0"/>
              <a:t>−</a:t>
            </a:r>
            <a:r>
              <a:rPr lang="en-US" sz="1000" dirty="0"/>
              <a:t>, is also known as the </a:t>
            </a:r>
            <a:r>
              <a:rPr lang="en-US" sz="1000" b="1" dirty="0"/>
              <a:t>stearate anion</a:t>
            </a:r>
            <a:r>
              <a:rPr lang="en-US" sz="1000" dirty="0"/>
              <a:t>.</a:t>
            </a:r>
          </a:p>
          <a:p>
            <a:pPr marL="176473" indent="-176473">
              <a:buFont typeface="Arial" panose="020B0604020202020204" pitchFamily="34" charset="0"/>
              <a:buChar char="•"/>
            </a:pPr>
            <a:r>
              <a:rPr lang="en-US" sz="1000" dirty="0"/>
              <a:t>The structure of a </a:t>
            </a:r>
            <a:r>
              <a:rPr lang="en-US" sz="1000" b="1" dirty="0"/>
              <a:t>fluorotelomer alcohol </a:t>
            </a:r>
            <a:r>
              <a:rPr lang="en-US" sz="1000" dirty="0"/>
              <a:t>is most commonly F(CF</a:t>
            </a:r>
            <a:r>
              <a:rPr lang="en-US" sz="1000" baseline="-25000" dirty="0"/>
              <a:t>2</a:t>
            </a:r>
            <a:r>
              <a:rPr lang="en-US" sz="1000" dirty="0"/>
              <a:t>)</a:t>
            </a:r>
            <a:r>
              <a:rPr lang="en-US" sz="1000" baseline="-25000" dirty="0"/>
              <a:t>n</a:t>
            </a:r>
            <a:r>
              <a:rPr lang="en-US" sz="1000" dirty="0"/>
              <a:t>CH</a:t>
            </a:r>
            <a:r>
              <a:rPr lang="en-US" sz="1000" baseline="-25000" dirty="0"/>
              <a:t>2</a:t>
            </a:r>
            <a:r>
              <a:rPr lang="en-US" sz="1000" dirty="0"/>
              <a:t>CH</a:t>
            </a:r>
            <a:r>
              <a:rPr lang="en-US" sz="1000" baseline="-25000" dirty="0"/>
              <a:t>2</a:t>
            </a:r>
            <a:r>
              <a:rPr lang="en-US" sz="1000" dirty="0"/>
              <a:t>OH, where </a:t>
            </a:r>
            <a:r>
              <a:rPr lang="en-US" sz="1000" i="1" dirty="0"/>
              <a:t>n</a:t>
            </a:r>
            <a:r>
              <a:rPr lang="en-US" sz="1000" dirty="0"/>
              <a:t> is an even number.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PFAS chemicals such as the ammonium salt of hexafluoropropylene oxide–dimer acid (</a:t>
            </a:r>
            <a:r>
              <a:rPr lang="en-US" sz="1200" b="0" i="0" u="none" strike="noStrike" kern="1200" baseline="0" dirty="0" err="1">
                <a:solidFill>
                  <a:schemeClr val="tx1"/>
                </a:solidFill>
                <a:latin typeface="+mn-lt"/>
                <a:ea typeface="+mn-ea"/>
                <a:cs typeface="+mn-cs"/>
              </a:rPr>
              <a:t>GenX</a:t>
            </a:r>
            <a:r>
              <a:rPr lang="en-US" sz="1200" b="0" i="0" u="none" strike="noStrike" kern="1200" baseline="0" dirty="0">
                <a:solidFill>
                  <a:schemeClr val="tx1"/>
                </a:solidFill>
                <a:latin typeface="+mn-lt"/>
                <a:ea typeface="+mn-ea"/>
                <a:cs typeface="+mn-cs"/>
              </a:rPr>
              <a:t>) and other perfluoroalkyl ether acids (PFEA) are receiving increased scrutiny as chemical manufactures use them as replacements for PFOA and other long-chain </a:t>
            </a:r>
            <a:r>
              <a:rPr lang="da-DK" sz="1200" b="0" i="0" u="none" strike="noStrike" kern="1200" baseline="0" dirty="0">
                <a:solidFill>
                  <a:schemeClr val="tx1"/>
                </a:solidFill>
                <a:latin typeface="+mn-lt"/>
                <a:ea typeface="+mn-ea"/>
                <a:cs typeface="+mn-cs"/>
              </a:rPr>
              <a:t>PFAS (Hopkins et al. 2018, Brandsma et al. 2018).</a:t>
            </a:r>
            <a:endParaRPr lang="en-US" sz="10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8</a:t>
            </a:fld>
            <a:endParaRPr lang="en-US" dirty="0"/>
          </a:p>
        </p:txBody>
      </p:sp>
      <p:sp>
        <p:nvSpPr>
          <p:cNvPr id="6" name="Date Placeholder 5">
            <a:extLst>
              <a:ext uri="{FF2B5EF4-FFF2-40B4-BE49-F238E27FC236}">
                <a16:creationId xmlns:a16="http://schemas.microsoft.com/office/drawing/2014/main" id="{BA6E3C40-8157-42E7-979E-979AF5318F64}"/>
              </a:ext>
            </a:extLst>
          </p:cNvPr>
          <p:cNvSpPr>
            <a:spLocks noGrp="1"/>
          </p:cNvSpPr>
          <p:nvPr>
            <p:ph type="dt" idx="11"/>
          </p:nvPr>
        </p:nvSpPr>
        <p:spPr/>
        <p:txBody>
          <a:bodyPr/>
          <a:lstStyle/>
          <a:p>
            <a:r>
              <a:rPr lang="en-US"/>
              <a:t>January 31, 2020</a:t>
            </a:r>
            <a:endParaRPr lang="en-US" dirty="0"/>
          </a:p>
        </p:txBody>
      </p:sp>
      <p:sp>
        <p:nvSpPr>
          <p:cNvPr id="7" name="Header Placeholder 6">
            <a:extLst>
              <a:ext uri="{FF2B5EF4-FFF2-40B4-BE49-F238E27FC236}">
                <a16:creationId xmlns:a16="http://schemas.microsoft.com/office/drawing/2014/main" id="{56153EFC-4074-481E-AD32-B47A90DF6E50}"/>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290981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69988"/>
            <a:ext cx="5619750" cy="3162300"/>
          </a:xfrm>
        </p:spPr>
      </p:sp>
      <p:pic>
        <p:nvPicPr>
          <p:cNvPr id="6" name="Picture 5">
            <a:extLst>
              <a:ext uri="{FF2B5EF4-FFF2-40B4-BE49-F238E27FC236}">
                <a16:creationId xmlns:a16="http://schemas.microsoft.com/office/drawing/2014/main" id="{5B1ED964-D86A-4CCB-BA4A-22E490BC0D76}"/>
              </a:ext>
            </a:extLst>
          </p:cNvPr>
          <p:cNvPicPr>
            <a:picLocks noChangeAspect="1"/>
          </p:cNvPicPr>
          <p:nvPr/>
        </p:nvPicPr>
        <p:blipFill>
          <a:blip r:embed="rId3"/>
          <a:stretch>
            <a:fillRect/>
          </a:stretch>
        </p:blipFill>
        <p:spPr>
          <a:xfrm>
            <a:off x="819746" y="4642745"/>
            <a:ext cx="4468641" cy="1083340"/>
          </a:xfrm>
          <a:prstGeom prst="rect">
            <a:avLst/>
          </a:prstGeom>
        </p:spPr>
      </p:pic>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Acid dissociation (acetic/ethanoic acid) CH3-COOH</a:t>
            </a:r>
          </a:p>
          <a:p>
            <a:pPr marL="171450" indent="-171450">
              <a:buFont typeface="Arial" panose="020B0604020202020204" pitchFamily="34" charset="0"/>
              <a:buChar char="•"/>
            </a:pPr>
            <a:r>
              <a:rPr lang="en-US" dirty="0"/>
              <a:t>Ester, R-COO-R’</a:t>
            </a:r>
          </a:p>
          <a:p>
            <a:pPr marL="171450" indent="-171450">
              <a:buFont typeface="Arial" panose="020B0604020202020204" pitchFamily="34" charset="0"/>
              <a:buChar char="•"/>
            </a:pPr>
            <a:r>
              <a:rPr lang="en-US" dirty="0"/>
              <a:t>Ionized form likely to predominate at the pH for most farming operations</a:t>
            </a:r>
          </a:p>
          <a:p>
            <a:pPr marL="171450" indent="-171450">
              <a:buFont typeface="Arial" panose="020B0604020202020204" pitchFamily="34" charset="0"/>
              <a:buChar char="•"/>
            </a:pPr>
            <a:r>
              <a:rPr lang="en-US" dirty="0"/>
              <a:t>PFOA and PFOS are alkyl acids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PFAS chemicals such as the ammonium salt of hexafluoropropylene oxide–dimer acid (</a:t>
            </a:r>
            <a:r>
              <a:rPr lang="en-US" sz="1200" b="0" i="0" u="none" strike="noStrike" kern="1200" baseline="0" dirty="0" err="1">
                <a:solidFill>
                  <a:schemeClr val="tx1"/>
                </a:solidFill>
                <a:latin typeface="+mn-lt"/>
                <a:ea typeface="+mn-ea"/>
                <a:cs typeface="+mn-cs"/>
              </a:rPr>
              <a:t>GenX</a:t>
            </a:r>
            <a:r>
              <a:rPr lang="en-US" sz="1200" b="0" i="0" u="none" strike="noStrike" kern="1200" baseline="0" dirty="0">
                <a:solidFill>
                  <a:schemeClr val="tx1"/>
                </a:solidFill>
                <a:latin typeface="+mn-lt"/>
                <a:ea typeface="+mn-ea"/>
                <a:cs typeface="+mn-cs"/>
              </a:rPr>
              <a:t>) and other perfluoroalkyl ether acids (PFEA) are receiving increased scrutiny as chemical manufactures use them as replacements for PFOA and other long-chain </a:t>
            </a:r>
            <a:r>
              <a:rPr lang="da-DK" sz="1200" b="0" i="0" u="none" strike="noStrike" kern="1200" baseline="0" dirty="0">
                <a:solidFill>
                  <a:schemeClr val="tx1"/>
                </a:solidFill>
                <a:latin typeface="+mn-lt"/>
                <a:ea typeface="+mn-ea"/>
                <a:cs typeface="+mn-cs"/>
              </a:rPr>
              <a:t>PFAS (Hopkins et al. 2018, Brandsma et al. 2018).</a:t>
            </a:r>
            <a:endParaRPr lang="en-US" sz="1000" dirty="0"/>
          </a:p>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A5D8A5-6BD0-4AC2-AF53-9EEC048FA0C5}" type="slidenum">
              <a:rPr lang="en-US" smtClean="0"/>
              <a:t>9</a:t>
            </a:fld>
            <a:endParaRPr lang="en-US" dirty="0"/>
          </a:p>
        </p:txBody>
      </p:sp>
      <p:sp>
        <p:nvSpPr>
          <p:cNvPr id="5" name="Date Placeholder 4">
            <a:extLst>
              <a:ext uri="{FF2B5EF4-FFF2-40B4-BE49-F238E27FC236}">
                <a16:creationId xmlns:a16="http://schemas.microsoft.com/office/drawing/2014/main" id="{38524EFC-D736-4ACD-9E02-44D3E2D2B38F}"/>
              </a:ext>
            </a:extLst>
          </p:cNvPr>
          <p:cNvSpPr>
            <a:spLocks noGrp="1"/>
          </p:cNvSpPr>
          <p:nvPr>
            <p:ph type="dt" idx="11"/>
          </p:nvPr>
        </p:nvSpPr>
        <p:spPr/>
        <p:txBody>
          <a:bodyPr/>
          <a:lstStyle/>
          <a:p>
            <a:r>
              <a:rPr lang="en-US"/>
              <a:t>January 31, 2020</a:t>
            </a:r>
            <a:endParaRPr lang="en-US" dirty="0"/>
          </a:p>
        </p:txBody>
      </p:sp>
      <p:sp>
        <p:nvSpPr>
          <p:cNvPr id="8" name="Header Placeholder 7">
            <a:extLst>
              <a:ext uri="{FF2B5EF4-FFF2-40B4-BE49-F238E27FC236}">
                <a16:creationId xmlns:a16="http://schemas.microsoft.com/office/drawing/2014/main" id="{D1C4C0CB-F69E-4208-87EC-E3B3CC86643F}"/>
              </a:ext>
            </a:extLst>
          </p:cNvPr>
          <p:cNvSpPr>
            <a:spLocks noGrp="1"/>
          </p:cNvSpPr>
          <p:nvPr>
            <p:ph type="hdr" sz="quarter" idx="12"/>
          </p:nvPr>
        </p:nvSpPr>
        <p:spPr/>
        <p:txBody>
          <a:bodyPr/>
          <a:lstStyle/>
          <a:p>
            <a:r>
              <a:rPr lang="en-US"/>
              <a:t>PFAS Literature Review</a:t>
            </a:r>
            <a:endParaRPr lang="en-US" dirty="0"/>
          </a:p>
        </p:txBody>
      </p:sp>
    </p:spTree>
    <p:extLst>
      <p:ext uri="{BB962C8B-B14F-4D97-AF65-F5344CB8AC3E}">
        <p14:creationId xmlns:p14="http://schemas.microsoft.com/office/powerpoint/2010/main" val="293038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A726-BA46-4371-8840-C1B6993DE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E43B25-39B6-4665-8CF6-627B717E9E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4BE55-D64A-4E23-B7E9-8182D8289412}"/>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a:extLst>
              <a:ext uri="{FF2B5EF4-FFF2-40B4-BE49-F238E27FC236}">
                <a16:creationId xmlns:a16="http://schemas.microsoft.com/office/drawing/2014/main" id="{AA1DB4B4-0B38-4656-AA4A-3B10A8DBAB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C86FED-653B-4166-899C-FA958D38D9F0}"/>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4146895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66E3-064B-4A12-A6F1-A4757BC8FD5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6D046-6264-45CA-89B6-204382AA06F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C52DDD-1450-4DEA-B233-282596B0B76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0BC076-0AD9-4E2C-84F4-0178DAD18805}"/>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6" name="Footer Placeholder 5">
            <a:extLst>
              <a:ext uri="{FF2B5EF4-FFF2-40B4-BE49-F238E27FC236}">
                <a16:creationId xmlns:a16="http://schemas.microsoft.com/office/drawing/2014/main" id="{2020FE66-18B0-44E6-9C87-4E75F70CD3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80B4E7-6ABC-4246-A9B9-BBBA615DDBA1}"/>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2211989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A2D8-DD4D-4736-BDE3-8D861CDF7B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7118F-CBA0-49F7-89BB-8516C603C6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37443-5EBA-422E-B660-977F9020BDEF}"/>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a:extLst>
              <a:ext uri="{FF2B5EF4-FFF2-40B4-BE49-F238E27FC236}">
                <a16:creationId xmlns:a16="http://schemas.microsoft.com/office/drawing/2014/main" id="{C1ED855F-35A8-4BFC-B983-114B61E26A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1BD0B5-3BD6-44C9-8525-E714A09FB786}"/>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333483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325047-3733-4E3E-B874-53613AA2989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14F376-A5D5-4ACD-B2D1-8D844CA69AC0}"/>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69BE9-D9A3-47E6-98E3-45B159578041}"/>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a:extLst>
              <a:ext uri="{FF2B5EF4-FFF2-40B4-BE49-F238E27FC236}">
                <a16:creationId xmlns:a16="http://schemas.microsoft.com/office/drawing/2014/main" id="{BC1C9173-F095-4066-B82B-D4346830D5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3315C-13D3-476E-BAC9-23DE1B9E48DD}"/>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87864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278" y="326996"/>
            <a:ext cx="11984476" cy="1094023"/>
          </a:xfrm>
        </p:spPr>
        <p:txBody>
          <a:bodyPr/>
          <a:lstStyle>
            <a:lvl1pPr>
              <a:defRPr>
                <a:solidFill>
                  <a:srgbClr val="2952A3"/>
                </a:solidFill>
              </a:defRPr>
            </a:lvl1pPr>
          </a:lstStyle>
          <a:p>
            <a:r>
              <a:rPr lang="en-US" dirty="0"/>
              <a:t>Click to edit Master title style</a:t>
            </a:r>
          </a:p>
        </p:txBody>
      </p:sp>
      <p:sp>
        <p:nvSpPr>
          <p:cNvPr id="4" name="Content Placeholder 2"/>
          <p:cNvSpPr>
            <a:spLocks noGrp="1"/>
          </p:cNvSpPr>
          <p:nvPr>
            <p:ph idx="1"/>
          </p:nvPr>
        </p:nvSpPr>
        <p:spPr>
          <a:xfrm>
            <a:off x="97278" y="1465696"/>
            <a:ext cx="11984476" cy="49253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91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ic Slide with Swoos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6" name="Slide Number Placeholder 5"/>
          <p:cNvSpPr>
            <a:spLocks noGrp="1"/>
          </p:cNvSpPr>
          <p:nvPr>
            <p:ph type="sldNum" sz="quarter" idx="12"/>
          </p:nvPr>
        </p:nvSpPr>
        <p:spPr>
          <a:xfrm>
            <a:off x="-85064" y="6629400"/>
            <a:ext cx="508000" cy="228600"/>
          </a:xfrm>
          <a:prstGeom prst="rect">
            <a:avLst/>
          </a:prstGeom>
        </p:spPr>
        <p:txBody>
          <a:bodyPr/>
          <a:lstStyle/>
          <a:p>
            <a:fld id="{E652699A-549B-45A1-BA81-4020695B5A36}" type="slidenum">
              <a:rPr lang="en-US" smtClean="0"/>
              <a:t>‹#›</a:t>
            </a:fld>
            <a:endParaRPr lang="en-US" dirty="0"/>
          </a:p>
        </p:txBody>
      </p:sp>
    </p:spTree>
    <p:extLst>
      <p:ext uri="{BB962C8B-B14F-4D97-AF65-F5344CB8AC3E}">
        <p14:creationId xmlns:p14="http://schemas.microsoft.com/office/powerpoint/2010/main" val="392375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E237-1962-415D-93D2-4A9F72C84B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6DFF20-C004-407C-9484-C5D77CFA4D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116DE1-2497-48D7-B5BE-3FAFBD862B81}"/>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5" name="Footer Placeholder 4">
            <a:extLst>
              <a:ext uri="{FF2B5EF4-FFF2-40B4-BE49-F238E27FC236}">
                <a16:creationId xmlns:a16="http://schemas.microsoft.com/office/drawing/2014/main" id="{F6CB046F-12FE-4012-A6AD-163B67B440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F26640-1117-4EF8-A75B-366D4388F687}"/>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1144656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5832-8E10-4934-BBFF-2357EF7C3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9D8BD-26D5-46D6-BCD1-6979A81204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E34DD-CF33-4412-B7E6-E4CA4874CB77}"/>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5" name="Footer Placeholder 4">
            <a:extLst>
              <a:ext uri="{FF2B5EF4-FFF2-40B4-BE49-F238E27FC236}">
                <a16:creationId xmlns:a16="http://schemas.microsoft.com/office/drawing/2014/main" id="{1E112EDD-56C9-4E83-9A6C-B0D3CE32AB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4356A3-C420-4A90-B9EC-D5F1686D2C61}"/>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379469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5AC7-7C1A-402B-A98D-CE106F164339}"/>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2345A-BE18-4CAA-8FAB-BE00025BE75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4F3A86-EEEC-455A-8640-D6FA48FAEF88}"/>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5" name="Footer Placeholder 4">
            <a:extLst>
              <a:ext uri="{FF2B5EF4-FFF2-40B4-BE49-F238E27FC236}">
                <a16:creationId xmlns:a16="http://schemas.microsoft.com/office/drawing/2014/main" id="{7E59563A-5EC2-4206-9EA3-8C191EC3A8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849CF0-E999-4A4E-AEEB-AFFBCBF8D952}"/>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4230476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021D-9AFE-4538-A5D8-2BE25FB4F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8E76BA-6C07-44F9-9053-B43699147F63}"/>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F17495-E327-4071-8480-4D8AEFE10653}"/>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840367-6ED2-4722-AE31-FA1408E2CFAE}"/>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6" name="Footer Placeholder 5">
            <a:extLst>
              <a:ext uri="{FF2B5EF4-FFF2-40B4-BE49-F238E27FC236}">
                <a16:creationId xmlns:a16="http://schemas.microsoft.com/office/drawing/2014/main" id="{96D37FAC-0FB3-4D51-8257-F1776FA11B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AAE2AA-F53D-4240-876A-1FA1172E4C06}"/>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3193556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B750-A54A-40CD-A898-4689A398902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3A6BAA-23E8-4516-90D5-97F4AECCF15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F9D4CF-706B-4098-9928-014C1E2601D5}"/>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48F0D-DB9B-4B96-8D48-474CE4D52BA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2D6666-4267-42C3-9CBB-621516911721}"/>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67DDC-823D-42EA-A83B-DE704E2C75E9}"/>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8" name="Footer Placeholder 7">
            <a:extLst>
              <a:ext uri="{FF2B5EF4-FFF2-40B4-BE49-F238E27FC236}">
                <a16:creationId xmlns:a16="http://schemas.microsoft.com/office/drawing/2014/main" id="{FB74DBB2-967E-435B-8802-D68511FB2D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2DD2385-9754-44A1-8CD7-E5D006288FE2}"/>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998308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 NEBRA: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B21C-82D4-4661-B953-6968FA365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0E265-E434-4DF0-859B-9224AC2A66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BD77E12-2593-486F-A1A5-D97799D5E8C3}"/>
              </a:ext>
            </a:extLst>
          </p:cNvPr>
          <p:cNvPicPr>
            <a:picLocks noChangeAspect="1"/>
          </p:cNvPicPr>
          <p:nvPr userDrawn="1"/>
        </p:nvPicPr>
        <p:blipFill>
          <a:blip r:embed="rId2"/>
          <a:stretch>
            <a:fillRect/>
          </a:stretch>
        </p:blipFill>
        <p:spPr>
          <a:xfrm>
            <a:off x="341376" y="6240972"/>
            <a:ext cx="1828800" cy="541471"/>
          </a:xfrm>
          <a:prstGeom prst="rect">
            <a:avLst/>
          </a:prstGeom>
        </p:spPr>
      </p:pic>
    </p:spTree>
    <p:extLst>
      <p:ext uri="{BB962C8B-B14F-4D97-AF65-F5344CB8AC3E}">
        <p14:creationId xmlns:p14="http://schemas.microsoft.com/office/powerpoint/2010/main" val="1680531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B930-BEFA-408B-82C3-26B4C359F1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8B2C67-D4A9-43A7-938B-08B410FC060B}"/>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4" name="Footer Placeholder 3">
            <a:extLst>
              <a:ext uri="{FF2B5EF4-FFF2-40B4-BE49-F238E27FC236}">
                <a16:creationId xmlns:a16="http://schemas.microsoft.com/office/drawing/2014/main" id="{9FF956BC-C7E4-491D-B00E-89A2FF474A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7B724F-05C7-4B40-B295-EE3D029CFA50}"/>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3354670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29209-4CAA-45D4-9D9C-C475341F2920}"/>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3" name="Footer Placeholder 2">
            <a:extLst>
              <a:ext uri="{FF2B5EF4-FFF2-40B4-BE49-F238E27FC236}">
                <a16:creationId xmlns:a16="http://schemas.microsoft.com/office/drawing/2014/main" id="{587075C0-7D9F-4D11-A9DE-3F6906CB01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70DF9DC-2DBB-4793-ACE8-E2EFF0DEC702}"/>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3892453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8C56-41A5-44FE-AE8D-440B5460D86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BD1E38-322E-4C4E-B714-E51E4F9A085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99F9CA-431B-4E0C-B56D-068EC9F3346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944D29-6F49-4FB2-9085-8523826C7A81}"/>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6" name="Footer Placeholder 5">
            <a:extLst>
              <a:ext uri="{FF2B5EF4-FFF2-40B4-BE49-F238E27FC236}">
                <a16:creationId xmlns:a16="http://schemas.microsoft.com/office/drawing/2014/main" id="{E0FA2CAB-080E-49EF-BEBA-DA0CCD249C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E66079-30E7-4146-90DD-1215DDC7443E}"/>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239668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B7D2-8D16-413B-A19A-F5A8DF2EE2A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F07183-7106-4B4B-B2FD-79A85E6120EE}"/>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8C9A73-CF02-4F0F-B1AD-1A0D02C7C8F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C18E44-50F0-4316-814D-2B8E63FB575E}"/>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6" name="Footer Placeholder 5">
            <a:extLst>
              <a:ext uri="{FF2B5EF4-FFF2-40B4-BE49-F238E27FC236}">
                <a16:creationId xmlns:a16="http://schemas.microsoft.com/office/drawing/2014/main" id="{9C2F014B-98D6-47BA-80CF-2D3B74C2A9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85466E-7E30-4F5A-986D-45CCB7ED69B2}"/>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649845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1600-AEF2-4956-A945-31AC01CC08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B383A4-02B8-44BA-BF31-C44F1EF003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CBC2F-8273-4A02-A1E7-360258FCDD24}"/>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5" name="Footer Placeholder 4">
            <a:extLst>
              <a:ext uri="{FF2B5EF4-FFF2-40B4-BE49-F238E27FC236}">
                <a16:creationId xmlns:a16="http://schemas.microsoft.com/office/drawing/2014/main" id="{C058F5AB-C0E1-46F2-8349-E07F3455C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624CE-F26B-430D-9378-DC1CFA26795F}"/>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1794876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B77B8-F5C4-43D1-BE54-EA7744DC81C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BEA6AF-86B7-49D2-8616-E0C7C6F41629}"/>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688BC-13BD-4B05-A2F4-7F52A9CF84B1}"/>
              </a:ext>
            </a:extLst>
          </p:cNvPr>
          <p:cNvSpPr>
            <a:spLocks noGrp="1"/>
          </p:cNvSpPr>
          <p:nvPr>
            <p:ph type="dt" sz="half" idx="10"/>
          </p:nvPr>
        </p:nvSpPr>
        <p:spPr/>
        <p:txBody>
          <a:bodyPr/>
          <a:lstStyle/>
          <a:p>
            <a:fld id="{99621CE0-1CF6-4B0D-883C-A85D6D62E543}" type="datetimeFigureOut">
              <a:rPr lang="en-US" smtClean="0"/>
              <a:t>1/31/2020</a:t>
            </a:fld>
            <a:endParaRPr lang="en-US" dirty="0"/>
          </a:p>
        </p:txBody>
      </p:sp>
      <p:sp>
        <p:nvSpPr>
          <p:cNvPr id="5" name="Footer Placeholder 4">
            <a:extLst>
              <a:ext uri="{FF2B5EF4-FFF2-40B4-BE49-F238E27FC236}">
                <a16:creationId xmlns:a16="http://schemas.microsoft.com/office/drawing/2014/main" id="{F611FBEB-E039-4FC0-BEBE-9639792342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E68C67-ABA1-4B79-86E4-6F3AF2E395BB}"/>
              </a:ext>
            </a:extLst>
          </p:cNvPr>
          <p:cNvSpPr>
            <a:spLocks noGrp="1"/>
          </p:cNvSpPr>
          <p:nvPr>
            <p:ph type="sldNum" sz="quarter" idx="12"/>
          </p:nvPr>
        </p:nvSpPr>
        <p:spPr/>
        <p:txBody>
          <a:bodyPr/>
          <a:lstStyle/>
          <a:p>
            <a:fld id="{852BFF1E-9F84-480E-9082-FB6F526658D7}" type="slidenum">
              <a:rPr lang="en-US" smtClean="0"/>
              <a:t>‹#›</a:t>
            </a:fld>
            <a:endParaRPr lang="en-US" dirty="0"/>
          </a:p>
        </p:txBody>
      </p:sp>
    </p:spTree>
    <p:extLst>
      <p:ext uri="{BB962C8B-B14F-4D97-AF65-F5344CB8AC3E}">
        <p14:creationId xmlns:p14="http://schemas.microsoft.com/office/powerpoint/2010/main" val="4210212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5494-3BEF-41A2-AE7C-E6BEB053CD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5DECCC-1A32-49DC-B81C-953A6963B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2FCCD5-D59B-4464-90D2-2AA83F8A1512}"/>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5" name="Footer Placeholder 4">
            <a:extLst>
              <a:ext uri="{FF2B5EF4-FFF2-40B4-BE49-F238E27FC236}">
                <a16:creationId xmlns:a16="http://schemas.microsoft.com/office/drawing/2014/main" id="{A6E0D0DA-4139-4F7D-B3D2-AEE2D418E4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79382F-C15C-4959-A436-99A4C6474006}"/>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3097183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BD10-6A25-447B-B404-9ACAF4D83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2B6FC-1EDB-42FF-953D-7A134D79FA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6AB2B-EA7F-405B-AE47-673D09BD03B8}"/>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5" name="Footer Placeholder 4">
            <a:extLst>
              <a:ext uri="{FF2B5EF4-FFF2-40B4-BE49-F238E27FC236}">
                <a16:creationId xmlns:a16="http://schemas.microsoft.com/office/drawing/2014/main" id="{74723011-9444-4191-B239-6CAB75A7CD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83627D-55C3-4FE0-B2C8-49CDA8F8FB28}"/>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3837705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403E-9C54-4F5B-86B8-3AEA6BEFFA4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79E08-589F-488C-8B08-4BAF51D84722}"/>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D93DEE-51C9-42BB-B3EE-C24F9BA108E4}"/>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5" name="Footer Placeholder 4">
            <a:extLst>
              <a:ext uri="{FF2B5EF4-FFF2-40B4-BE49-F238E27FC236}">
                <a16:creationId xmlns:a16="http://schemas.microsoft.com/office/drawing/2014/main" id="{40F343AA-CE96-483E-8F03-442D26453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B1FD73-341B-4B0F-9B75-17B2FF782D4B}"/>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3131618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45A9-CECF-4065-9C55-9865C0B607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1E77A-50EA-42A4-9C9A-A68E3AB503B1}"/>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E9832-8F0D-49D2-A1E4-C71AE5A4693C}"/>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648AE9-DD37-42F6-BBBD-E7C68080022B}"/>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6" name="Footer Placeholder 5">
            <a:extLst>
              <a:ext uri="{FF2B5EF4-FFF2-40B4-BE49-F238E27FC236}">
                <a16:creationId xmlns:a16="http://schemas.microsoft.com/office/drawing/2014/main" id="{03CE8934-F52F-4FEA-8F79-E83FB6F124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A5508C-1747-4949-8FAF-5F8C12636F20}"/>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1503262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3654-9191-47AE-9E01-DB01611F546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E1AB5-B802-45D5-AB72-16E78B3C7024}"/>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010AC5-C40E-435A-9006-1D9C380299CD}"/>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a:extLst>
              <a:ext uri="{FF2B5EF4-FFF2-40B4-BE49-F238E27FC236}">
                <a16:creationId xmlns:a16="http://schemas.microsoft.com/office/drawing/2014/main" id="{22A3DA02-9084-4245-BA81-6CA638BFED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DECFA3-10F8-4F2C-AD32-FCDD92E33AA8}"/>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37786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6290-C3A8-4738-A637-3543229063F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C2DD0-18F5-4F61-9CFC-31B699DACE8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464530-7FE3-4DEA-BA94-ACEFBFF6D6C6}"/>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C1B2F0-D412-4B0A-A47E-665FF11164F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CF5DEA-D4B9-43F9-A7B5-9A29500E6EFE}"/>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94382D-ECD8-4CDD-859E-1CBF04E21FF4}"/>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8" name="Footer Placeholder 7">
            <a:extLst>
              <a:ext uri="{FF2B5EF4-FFF2-40B4-BE49-F238E27FC236}">
                <a16:creationId xmlns:a16="http://schemas.microsoft.com/office/drawing/2014/main" id="{5C3CAD7F-0671-435D-A188-ED8A26914C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B634831-9257-4390-BFBF-A8D05C5CAB3C}"/>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2287408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63AD-C15F-49A7-A488-AF24A5AA2F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5B7F98-F22E-423C-8E25-7C4A0E8F4311}"/>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4" name="Footer Placeholder 3">
            <a:extLst>
              <a:ext uri="{FF2B5EF4-FFF2-40B4-BE49-F238E27FC236}">
                <a16:creationId xmlns:a16="http://schemas.microsoft.com/office/drawing/2014/main" id="{709222C1-FCD4-4D39-A502-E73A222EFF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86B099-41A0-4C7F-B6CD-90EE8641812A}"/>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498913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4DD1A-4238-4936-8F8D-46F81D2E67D3}"/>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3" name="Footer Placeholder 2">
            <a:extLst>
              <a:ext uri="{FF2B5EF4-FFF2-40B4-BE49-F238E27FC236}">
                <a16:creationId xmlns:a16="http://schemas.microsoft.com/office/drawing/2014/main" id="{88291958-1D74-4745-9A83-462206256F5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1BEA90-6498-4E53-AE75-00714380A8A8}"/>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942446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D499-CC41-4167-B00F-6A9C2460BAA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47E3C1-FD9D-4BAA-9B14-E9CE2C1D977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9ACE2-9B24-47C8-9C68-CC42CCFAAE8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DFAAA2-AD48-4AF6-BDB2-31FDB1A975D0}"/>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6" name="Footer Placeholder 5">
            <a:extLst>
              <a:ext uri="{FF2B5EF4-FFF2-40B4-BE49-F238E27FC236}">
                <a16:creationId xmlns:a16="http://schemas.microsoft.com/office/drawing/2014/main" id="{6F69D93E-1701-46AF-B770-03FFEDBD5F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A6FFAE-A338-40DE-A0DC-2ACA22232A6F}"/>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537352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E597-E14E-47D7-861F-EE2B8D54C46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92774D-71A2-4035-A6E6-D8CD516DA85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8D52B7F-1071-42DB-A90A-48D6C99C748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76B88-1C01-4052-B72D-3A36D6FD0DAF}"/>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6" name="Footer Placeholder 5">
            <a:extLst>
              <a:ext uri="{FF2B5EF4-FFF2-40B4-BE49-F238E27FC236}">
                <a16:creationId xmlns:a16="http://schemas.microsoft.com/office/drawing/2014/main" id="{9F031C44-582D-4152-B168-CE7F5FC8D9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FE2B08-646E-42B1-8E4C-E41767ADEACA}"/>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1002846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252C-E443-4329-AF45-0652695347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6B988C-BC50-41BD-879A-712BBC7611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A53AC-EE36-4744-AED4-DDB98A9E6F2C}"/>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5" name="Footer Placeholder 4">
            <a:extLst>
              <a:ext uri="{FF2B5EF4-FFF2-40B4-BE49-F238E27FC236}">
                <a16:creationId xmlns:a16="http://schemas.microsoft.com/office/drawing/2014/main" id="{098B2D6A-3582-4D4A-8798-6B80A14E31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3B1F5F-C0D8-44FD-B71E-856923C1B551}"/>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1906197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6B5E2-AC08-48B8-80A4-404A3D645FD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6D8459-D135-497F-8065-007A99B4AD1D}"/>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F6D62-051E-4C9B-BB5C-8049C86E2B61}"/>
              </a:ext>
            </a:extLst>
          </p:cNvPr>
          <p:cNvSpPr>
            <a:spLocks noGrp="1"/>
          </p:cNvSpPr>
          <p:nvPr>
            <p:ph type="dt" sz="half" idx="10"/>
          </p:nvPr>
        </p:nvSpPr>
        <p:spPr/>
        <p:txBody>
          <a:bodyPr/>
          <a:lstStyle/>
          <a:p>
            <a:fld id="{B5FA1A54-5309-468D-BDDF-ACA8FE3C5B97}" type="datetimeFigureOut">
              <a:rPr lang="en-US" smtClean="0"/>
              <a:t>1/31/2020</a:t>
            </a:fld>
            <a:endParaRPr lang="en-US" dirty="0"/>
          </a:p>
        </p:txBody>
      </p:sp>
      <p:sp>
        <p:nvSpPr>
          <p:cNvPr id="5" name="Footer Placeholder 4">
            <a:extLst>
              <a:ext uri="{FF2B5EF4-FFF2-40B4-BE49-F238E27FC236}">
                <a16:creationId xmlns:a16="http://schemas.microsoft.com/office/drawing/2014/main" id="{6F9A4370-3836-4347-AF53-631965ED4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AA38CF-F444-412E-983E-C72AB4DCF9EA}"/>
              </a:ext>
            </a:extLst>
          </p:cNvPr>
          <p:cNvSpPr>
            <a:spLocks noGrp="1"/>
          </p:cNvSpPr>
          <p:nvPr>
            <p:ph type="sldNum" sz="quarter" idx="12"/>
          </p:nvPr>
        </p:nvSpPr>
        <p:spPr/>
        <p:txBody>
          <a:bodyPr/>
          <a:lstStyle/>
          <a:p>
            <a:fld id="{04991E9B-E108-4624-965A-3992DAB62130}" type="slidenum">
              <a:rPr lang="en-US" smtClean="0"/>
              <a:t>‹#›</a:t>
            </a:fld>
            <a:endParaRPr lang="en-US" dirty="0"/>
          </a:p>
        </p:txBody>
      </p:sp>
    </p:spTree>
    <p:extLst>
      <p:ext uri="{BB962C8B-B14F-4D97-AF65-F5344CB8AC3E}">
        <p14:creationId xmlns:p14="http://schemas.microsoft.com/office/powerpoint/2010/main" val="614525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59594-1F84-41B7-8F92-62480DE9D46B}" type="slidenum">
              <a:rPr lang="en-US" smtClean="0"/>
              <a:t>‹#›</a:t>
            </a:fld>
            <a:endParaRPr lang="en-US" dirty="0"/>
          </a:p>
        </p:txBody>
      </p:sp>
      <p:pic>
        <p:nvPicPr>
          <p:cNvPr id="7" name="Picture 6">
            <a:extLst>
              <a:ext uri="{FF2B5EF4-FFF2-40B4-BE49-F238E27FC236}">
                <a16:creationId xmlns:a16="http://schemas.microsoft.com/office/drawing/2014/main" id="{10DDF6CA-69E1-4869-B20B-9065762F0437}"/>
              </a:ext>
            </a:extLst>
          </p:cNvPr>
          <p:cNvPicPr>
            <a:picLocks noChangeAspect="1"/>
          </p:cNvPicPr>
          <p:nvPr userDrawn="1"/>
        </p:nvPicPr>
        <p:blipFill>
          <a:blip r:embed="rId2"/>
          <a:stretch>
            <a:fillRect/>
          </a:stretch>
        </p:blipFill>
        <p:spPr>
          <a:xfrm>
            <a:off x="838200" y="6117336"/>
            <a:ext cx="1795272" cy="604140"/>
          </a:xfrm>
          <a:prstGeom prst="rect">
            <a:avLst/>
          </a:prstGeom>
        </p:spPr>
      </p:pic>
    </p:spTree>
    <p:extLst>
      <p:ext uri="{BB962C8B-B14F-4D97-AF65-F5344CB8AC3E}">
        <p14:creationId xmlns:p14="http://schemas.microsoft.com/office/powerpoint/2010/main" val="4269853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1518626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784757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DD41-59D5-453C-BC47-CF0D6FC83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E7AF0-715B-4AB3-B8DB-4BE0FB8662A5}"/>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BB71BC-E1A1-47BC-A1A2-368786C469E0}"/>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4FF301-0852-469A-8C95-7800E28DD69F}"/>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6" name="Footer Placeholder 5">
            <a:extLst>
              <a:ext uri="{FF2B5EF4-FFF2-40B4-BE49-F238E27FC236}">
                <a16:creationId xmlns:a16="http://schemas.microsoft.com/office/drawing/2014/main" id="{674B9FF7-51EB-4032-A05A-0EAF996C31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71D9C6-B922-4949-A499-31616BD9DD55}"/>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410096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3181547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256656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2269222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667213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3494244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197821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2863776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3523703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9B9D-C31A-4367-A7BD-055055AF8C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B4299-9E73-4263-8ABB-EEBCED6D0AE3}"/>
              </a:ext>
            </a:extLst>
          </p:cNvPr>
          <p:cNvSpPr>
            <a:spLocks noGrp="1"/>
          </p:cNvSpPr>
          <p:nvPr>
            <p:ph type="dt" sz="half" idx="10"/>
          </p:nvPr>
        </p:nvSpPr>
        <p:spPr/>
        <p:txBody>
          <a:bodyPr/>
          <a:lstStyle/>
          <a:p>
            <a:fld id="{D08D773C-2855-42E8-9EDC-15389BD80AC4}" type="datetimeFigureOut">
              <a:rPr lang="en-US" smtClean="0"/>
              <a:t>1/31/2020</a:t>
            </a:fld>
            <a:endParaRPr lang="en-US" dirty="0"/>
          </a:p>
        </p:txBody>
      </p:sp>
      <p:sp>
        <p:nvSpPr>
          <p:cNvPr id="4" name="Footer Placeholder 3">
            <a:extLst>
              <a:ext uri="{FF2B5EF4-FFF2-40B4-BE49-F238E27FC236}">
                <a16:creationId xmlns:a16="http://schemas.microsoft.com/office/drawing/2014/main" id="{62EE4FC4-33C6-4240-A401-9DF5DB15C6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770BA4-A121-4973-A73A-5057652234F6}"/>
              </a:ext>
            </a:extLst>
          </p:cNvPr>
          <p:cNvSpPr>
            <a:spLocks noGrp="1"/>
          </p:cNvSpPr>
          <p:nvPr>
            <p:ph type="sldNum" sz="quarter" idx="12"/>
          </p:nvPr>
        </p:nvSpPr>
        <p:spPr/>
        <p:txBody>
          <a:bodyPr/>
          <a:lstStyle/>
          <a:p>
            <a:fld id="{69F59594-1F84-41B7-8F92-62480DE9D46B}" type="slidenum">
              <a:rPr lang="en-US" smtClean="0"/>
              <a:t>‹#›</a:t>
            </a:fld>
            <a:endParaRPr lang="en-US" dirty="0"/>
          </a:p>
        </p:txBody>
      </p:sp>
    </p:spTree>
    <p:extLst>
      <p:ext uri="{BB962C8B-B14F-4D97-AF65-F5344CB8AC3E}">
        <p14:creationId xmlns:p14="http://schemas.microsoft.com/office/powerpoint/2010/main" val="1535466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1837705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CFA6-3FF2-41D2-9E5A-8C4F0D99259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36316-91DA-406E-8634-B25A8E09569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A9AA09-0BA4-4D0A-92D4-C6AC3852A044}"/>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5F28BD-C0BB-4D55-968B-878134765C6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417DF1-5335-410D-8C80-4B8295420F89}"/>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051096-1B29-42A3-A492-A7D4FE38BE1B}"/>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8" name="Footer Placeholder 7">
            <a:extLst>
              <a:ext uri="{FF2B5EF4-FFF2-40B4-BE49-F238E27FC236}">
                <a16:creationId xmlns:a16="http://schemas.microsoft.com/office/drawing/2014/main" id="{3CAF1513-17FB-47C5-A885-0504592C7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DCC5CA-C446-4E3B-A589-9DA319145CFE}"/>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854823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772761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124074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543657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177810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4796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25255573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1210132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2703125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457607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2157752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2EE0-74E9-4A15-9E9E-E0937C144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E8A7BA-340F-47A0-B922-073778D7AF95}"/>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4" name="Footer Placeholder 3">
            <a:extLst>
              <a:ext uri="{FF2B5EF4-FFF2-40B4-BE49-F238E27FC236}">
                <a16:creationId xmlns:a16="http://schemas.microsoft.com/office/drawing/2014/main" id="{59B64FE6-6025-4696-BB8D-995983F10D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F4E957-A858-4BEE-8857-45A07E85ED26}"/>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1886768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BRA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7555A-8F2F-437D-A247-A162852EDB63}"/>
              </a:ext>
            </a:extLst>
          </p:cNvPr>
          <p:cNvPicPr>
            <a:picLocks noChangeAspect="1"/>
          </p:cNvPicPr>
          <p:nvPr userDrawn="1"/>
        </p:nvPicPr>
        <p:blipFill>
          <a:blip r:embed="rId2"/>
          <a:stretch>
            <a:fillRect/>
          </a:stretch>
        </p:blipFill>
        <p:spPr>
          <a:xfrm>
            <a:off x="597408" y="5976641"/>
            <a:ext cx="1828800" cy="541471"/>
          </a:xfrm>
          <a:prstGeom prst="rect">
            <a:avLst/>
          </a:prstGeom>
        </p:spPr>
      </p:pic>
    </p:spTree>
    <p:extLst>
      <p:ext uri="{BB962C8B-B14F-4D97-AF65-F5344CB8AC3E}">
        <p14:creationId xmlns:p14="http://schemas.microsoft.com/office/powerpoint/2010/main" val="1600029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8049-CF39-42A7-9F21-5159CD324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11ACF1-6A75-4E0C-9CDC-5BD0C153E07B}"/>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4" name="Footer Placeholder 3">
            <a:extLst>
              <a:ext uri="{FF2B5EF4-FFF2-40B4-BE49-F238E27FC236}">
                <a16:creationId xmlns:a16="http://schemas.microsoft.com/office/drawing/2014/main" id="{3684F64D-8FEC-4CBE-803F-64F94A5269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2209DE-A96D-491E-939A-6CCC0719F51D}"/>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661681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A5C2-4EB1-4AFC-9C75-1E160B2D94D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30AA48-B3B5-4D03-83D7-D101F19B6F6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D85BCE-C912-4450-95F7-B0705F08E98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AAAEF6-BD1B-42C6-A6A1-A67CC7E514C6}"/>
              </a:ext>
            </a:extLst>
          </p:cNvPr>
          <p:cNvSpPr>
            <a:spLocks noGrp="1"/>
          </p:cNvSpPr>
          <p:nvPr>
            <p:ph type="dt" sz="half" idx="10"/>
          </p:nvPr>
        </p:nvSpPr>
        <p:spPr/>
        <p:txBody>
          <a:bodyPr/>
          <a:lstStyle/>
          <a:p>
            <a:fld id="{C4DCA19D-CC7C-4016-A3DE-384F85EA0DC4}" type="datetimeFigureOut">
              <a:rPr lang="en-US" smtClean="0"/>
              <a:t>1/31/2020</a:t>
            </a:fld>
            <a:endParaRPr lang="en-US" dirty="0"/>
          </a:p>
        </p:txBody>
      </p:sp>
      <p:sp>
        <p:nvSpPr>
          <p:cNvPr id="6" name="Footer Placeholder 5">
            <a:extLst>
              <a:ext uri="{FF2B5EF4-FFF2-40B4-BE49-F238E27FC236}">
                <a16:creationId xmlns:a16="http://schemas.microsoft.com/office/drawing/2014/main" id="{FE31844C-3071-40CB-8264-E6638F82A2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291C37-C33A-48C0-B4CB-07D2AEE19918}"/>
              </a:ext>
            </a:extLst>
          </p:cNvPr>
          <p:cNvSpPr>
            <a:spLocks noGrp="1"/>
          </p:cNvSpPr>
          <p:nvPr>
            <p:ph type="sldNum" sz="quarter" idx="12"/>
          </p:nvPr>
        </p:nvSpPr>
        <p:spPr/>
        <p:txBody>
          <a:bodyPr/>
          <a:lstStyle/>
          <a:p>
            <a:fld id="{355B2773-1CD9-460C-B4F4-4E703F0D536D}" type="slidenum">
              <a:rPr lang="en-US" smtClean="0"/>
              <a:t>‹#›</a:t>
            </a:fld>
            <a:endParaRPr lang="en-US" dirty="0"/>
          </a:p>
        </p:txBody>
      </p:sp>
    </p:spTree>
    <p:extLst>
      <p:ext uri="{BB962C8B-B14F-4D97-AF65-F5344CB8AC3E}">
        <p14:creationId xmlns:p14="http://schemas.microsoft.com/office/powerpoint/2010/main" val="3806548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98F8F-F070-4970-BD2E-BA41E1480AC8}"/>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A63998-EB39-4B45-B232-8D25C3667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377B9-F85A-4BBA-8370-1A05BDCA416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CA19D-CC7C-4016-A3DE-384F85EA0DC4}" type="datetimeFigureOut">
              <a:rPr lang="en-US" smtClean="0"/>
              <a:t>1/31/2020</a:t>
            </a:fld>
            <a:endParaRPr lang="en-US" dirty="0"/>
          </a:p>
        </p:txBody>
      </p:sp>
      <p:sp>
        <p:nvSpPr>
          <p:cNvPr id="5" name="Footer Placeholder 4">
            <a:extLst>
              <a:ext uri="{FF2B5EF4-FFF2-40B4-BE49-F238E27FC236}">
                <a16:creationId xmlns:a16="http://schemas.microsoft.com/office/drawing/2014/main" id="{15171062-757D-49ED-BA25-624D52337EB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30C09B-B4B6-4ADF-9976-88F1DDC72BB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B2773-1CD9-460C-B4F4-4E703F0D536D}" type="slidenum">
              <a:rPr lang="en-US" smtClean="0"/>
              <a:t>‹#›</a:t>
            </a:fld>
            <a:endParaRPr lang="en-US" dirty="0"/>
          </a:p>
        </p:txBody>
      </p:sp>
    </p:spTree>
    <p:extLst>
      <p:ext uri="{BB962C8B-B14F-4D97-AF65-F5344CB8AC3E}">
        <p14:creationId xmlns:p14="http://schemas.microsoft.com/office/powerpoint/2010/main" val="34205934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7" r:id="rId8"/>
    <p:sldLayoutId id="2147483693" r:id="rId9"/>
    <p:sldLayoutId id="2147483694" r:id="rId10"/>
    <p:sldLayoutId id="2147483695" r:id="rId11"/>
    <p:sldLayoutId id="2147483696" r:id="rId12"/>
    <p:sldLayoutId id="2147483722" r:id="rId13"/>
    <p:sldLayoutId id="2147483723"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98E42-19DB-44ED-A9DC-E3E63ACF8AF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C7280B-1E6B-4607-9046-9EBB49A6D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49279-6EF9-4333-A8BB-031F8C5EC8B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21CE0-1CF6-4B0D-883C-A85D6D62E543}" type="datetimeFigureOut">
              <a:rPr lang="en-US" smtClean="0"/>
              <a:t>1/31/2020</a:t>
            </a:fld>
            <a:endParaRPr lang="en-US" dirty="0"/>
          </a:p>
        </p:txBody>
      </p:sp>
      <p:sp>
        <p:nvSpPr>
          <p:cNvPr id="5" name="Footer Placeholder 4">
            <a:extLst>
              <a:ext uri="{FF2B5EF4-FFF2-40B4-BE49-F238E27FC236}">
                <a16:creationId xmlns:a16="http://schemas.microsoft.com/office/drawing/2014/main" id="{E5AD4308-F05D-47E6-861F-3F18814C9FC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AFDE3D-11E0-449E-89EE-06943F55669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BFF1E-9F84-480E-9082-FB6F526658D7}" type="slidenum">
              <a:rPr lang="en-US" smtClean="0"/>
              <a:t>‹#›</a:t>
            </a:fld>
            <a:endParaRPr lang="en-US" dirty="0"/>
          </a:p>
        </p:txBody>
      </p:sp>
    </p:spTree>
    <p:extLst>
      <p:ext uri="{BB962C8B-B14F-4D97-AF65-F5344CB8AC3E}">
        <p14:creationId xmlns:p14="http://schemas.microsoft.com/office/powerpoint/2010/main" val="340721719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4B8F1-F3BF-4DAB-B5BA-26B090BED7A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B5B531-2F00-456B-988F-D3CD69239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3ACE8-7906-47E5-871A-A7F899E5B04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A1A54-5309-468D-BDDF-ACA8FE3C5B97}" type="datetimeFigureOut">
              <a:rPr lang="en-US" smtClean="0"/>
              <a:t>1/31/2020</a:t>
            </a:fld>
            <a:endParaRPr lang="en-US" dirty="0"/>
          </a:p>
        </p:txBody>
      </p:sp>
      <p:sp>
        <p:nvSpPr>
          <p:cNvPr id="5" name="Footer Placeholder 4">
            <a:extLst>
              <a:ext uri="{FF2B5EF4-FFF2-40B4-BE49-F238E27FC236}">
                <a16:creationId xmlns:a16="http://schemas.microsoft.com/office/drawing/2014/main" id="{BBEC92A0-F026-4C7A-8D87-57AC09319E6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BA0770C-2A15-4F4D-BE40-C2979708A78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91E9B-E108-4624-965A-3992DAB62130}" type="slidenum">
              <a:rPr lang="en-US" smtClean="0"/>
              <a:t>‹#›</a:t>
            </a:fld>
            <a:endParaRPr lang="en-US" dirty="0"/>
          </a:p>
        </p:txBody>
      </p:sp>
    </p:spTree>
    <p:extLst>
      <p:ext uri="{BB962C8B-B14F-4D97-AF65-F5344CB8AC3E}">
        <p14:creationId xmlns:p14="http://schemas.microsoft.com/office/powerpoint/2010/main" val="41701749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D773C-2855-42E8-9EDC-15389BD80AC4}" type="datetimeFigureOut">
              <a:rPr lang="en-US" smtClean="0"/>
              <a:t>1/31/2020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59594-1F84-41B7-8F92-62480DE9D46B}" type="slidenum">
              <a:rPr lang="en-US" smtClean="0"/>
              <a:t>‹#›</a:t>
            </a:fld>
            <a:endParaRPr lang="en-US" dirty="0"/>
          </a:p>
        </p:txBody>
      </p:sp>
    </p:spTree>
    <p:extLst>
      <p:ext uri="{BB962C8B-B14F-4D97-AF65-F5344CB8AC3E}">
        <p14:creationId xmlns:p14="http://schemas.microsoft.com/office/powerpoint/2010/main" val="89005879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684"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CA19D-CC7C-4016-A3DE-384F85EA0DC4}" type="datetimeFigureOut">
              <a:rPr lang="en-US" smtClean="0"/>
              <a:t>1/31/2020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B2773-1CD9-460C-B4F4-4E703F0D536D}" type="slidenum">
              <a:rPr lang="en-US" smtClean="0"/>
              <a:t>‹#›</a:t>
            </a:fld>
            <a:endParaRPr lang="en-US" dirty="0"/>
          </a:p>
        </p:txBody>
      </p:sp>
    </p:spTree>
    <p:extLst>
      <p:ext uri="{BB962C8B-B14F-4D97-AF65-F5344CB8AC3E}">
        <p14:creationId xmlns:p14="http://schemas.microsoft.com/office/powerpoint/2010/main" val="324153626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microsoft.com/office/2017/06/relationships/model3d" Target="../media/model3d1.glb"/><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www.remix3d.com/details/G009SXQB5LNH"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Shovel_excavator_loading_the_sewage_sludge_(6305610332).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0.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Gray_forest_soil_up.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amp;ehk=EHaIBHjoY7Rl"/><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amp;ehk=EHaIBHjoY7Rl"/><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amp;ehk=EHaIBHjoY7Rl"/><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amp;ehk=EHaIBHjoY7Rl"/><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amp;ehk=PSWpTABUTcTVSjNrzid"/><Relationship Id="rId2" Type="http://schemas.openxmlformats.org/officeDocument/2006/relationships/notesSlide" Target="../notesSlides/notesSlide34.xml"/><Relationship Id="rId1" Type="http://schemas.openxmlformats.org/officeDocument/2006/relationships/slideLayout" Target="../slideLayouts/slideLayout50.xml"/><Relationship Id="rId5" Type="http://schemas.openxmlformats.org/officeDocument/2006/relationships/hyperlink" Target="mailto:ned.beecher@nebiosolids.org" TargetMode="External"/><Relationship Id="rId4" Type="http://schemas.openxmlformats.org/officeDocument/2006/relationships/hyperlink" Target="mailto:atthepond@metrocast.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7.png"/><Relationship Id="rId5" Type="http://schemas.openxmlformats.org/officeDocument/2006/relationships/image" Target="../media/image7.png"/><Relationship Id="rId4" Type="http://schemas.openxmlformats.org/officeDocument/2006/relationships/hyperlink" Target="https://www.remix3d.com/details/G009SXQB5LNH" TargetMode="External"/></Relationships>
</file>

<file path=ppt/slides/_rels/slide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8.png"/><Relationship Id="rId5" Type="http://schemas.openxmlformats.org/officeDocument/2006/relationships/image" Target="../media/image8.png"/><Relationship Id="rId4" Type="http://schemas.openxmlformats.org/officeDocument/2006/relationships/hyperlink" Target="https://www.remix3d.com/details/G009SXQB5LNH" TargetMode="External"/></Relationships>
</file>

<file path=ppt/slides/_rels/slide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9.png"/><Relationship Id="rId5" Type="http://schemas.openxmlformats.org/officeDocument/2006/relationships/image" Target="../media/image9.png"/><Relationship Id="rId4" Type="http://schemas.openxmlformats.org/officeDocument/2006/relationships/hyperlink" Target="https://www.remix3d.com/details/G009SXQB5LN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C57B-186C-48B3-B78A-357A6F5E72AD}"/>
              </a:ext>
            </a:extLst>
          </p:cNvPr>
          <p:cNvSpPr>
            <a:spLocks noGrp="1"/>
          </p:cNvSpPr>
          <p:nvPr>
            <p:ph type="ctrTitle"/>
          </p:nvPr>
        </p:nvSpPr>
        <p:spPr>
          <a:xfrm>
            <a:off x="4322397" y="965200"/>
            <a:ext cx="6696702" cy="4927601"/>
          </a:xfrm>
        </p:spPr>
        <p:txBody>
          <a:bodyPr anchor="ctr">
            <a:normAutofit/>
          </a:bodyPr>
          <a:lstStyle/>
          <a:p>
            <a:pPr algn="l"/>
            <a:r>
              <a:rPr lang="en-US" sz="4700" dirty="0">
                <a:solidFill>
                  <a:schemeClr val="tx1">
                    <a:lumMod val="85000"/>
                    <a:lumOff val="15000"/>
                  </a:schemeClr>
                </a:solidFill>
              </a:rPr>
              <a:t>NEBRA PFAS Literature Review</a:t>
            </a:r>
          </a:p>
        </p:txBody>
      </p:sp>
      <p:sp>
        <p:nvSpPr>
          <p:cNvPr id="3" name="Subtitle 2">
            <a:extLst>
              <a:ext uri="{FF2B5EF4-FFF2-40B4-BE49-F238E27FC236}">
                <a16:creationId xmlns:a16="http://schemas.microsoft.com/office/drawing/2014/main" id="{9EC73BBB-1585-4EC3-A00C-ABE88EA6D08C}"/>
              </a:ext>
            </a:extLst>
          </p:cNvPr>
          <p:cNvSpPr>
            <a:spLocks noGrp="1"/>
          </p:cNvSpPr>
          <p:nvPr>
            <p:ph type="subTitle" idx="1"/>
          </p:nvPr>
        </p:nvSpPr>
        <p:spPr>
          <a:xfrm>
            <a:off x="231495" y="965198"/>
            <a:ext cx="4090902" cy="4927602"/>
          </a:xfrm>
        </p:spPr>
        <p:txBody>
          <a:bodyPr anchor="ctr">
            <a:normAutofit/>
          </a:bodyPr>
          <a:lstStyle/>
          <a:p>
            <a:r>
              <a:rPr lang="en-US" dirty="0">
                <a:solidFill>
                  <a:schemeClr val="accent1"/>
                </a:solidFill>
              </a:rPr>
              <a:t>Mike Rainey </a:t>
            </a:r>
          </a:p>
          <a:p>
            <a:r>
              <a:rPr lang="en-US" dirty="0">
                <a:solidFill>
                  <a:schemeClr val="accent1"/>
                </a:solidFill>
              </a:rPr>
              <a:t>Ned Beecher (NEBRA)</a:t>
            </a:r>
          </a:p>
          <a:p>
            <a:r>
              <a:rPr lang="en-US" b="1" dirty="0"/>
              <a:t>Webinar </a:t>
            </a:r>
            <a:endParaRPr lang="en-US" dirty="0">
              <a:solidFill>
                <a:schemeClr val="accent1"/>
              </a:solidFill>
            </a:endParaRPr>
          </a:p>
          <a:p>
            <a:r>
              <a:rPr lang="en-US" dirty="0">
                <a:solidFill>
                  <a:schemeClr val="accent1"/>
                </a:solidFill>
              </a:rPr>
              <a:t>January 31, 2020</a:t>
            </a:r>
          </a:p>
        </p:txBody>
      </p:sp>
    </p:spTree>
    <p:extLst>
      <p:ext uri="{BB962C8B-B14F-4D97-AF65-F5344CB8AC3E}">
        <p14:creationId xmlns:p14="http://schemas.microsoft.com/office/powerpoint/2010/main" val="123171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7F7F-8A7A-4957-8893-C58E6CE5EDDA}"/>
              </a:ext>
            </a:extLst>
          </p:cNvPr>
          <p:cNvSpPr>
            <a:spLocks noGrp="1"/>
          </p:cNvSpPr>
          <p:nvPr>
            <p:ph type="title"/>
          </p:nvPr>
        </p:nvSpPr>
        <p:spPr>
          <a:xfrm>
            <a:off x="2148752" y="365126"/>
            <a:ext cx="7890527" cy="1325563"/>
          </a:xfrm>
        </p:spPr>
        <p:txBody>
          <a:bodyPr>
            <a:normAutofit/>
          </a:bodyPr>
          <a:lstStyle/>
          <a:p>
            <a:r>
              <a:rPr lang="en-US" dirty="0"/>
              <a:t>Research Concerns and Considerations</a:t>
            </a:r>
          </a:p>
        </p:txBody>
      </p:sp>
      <p:graphicFrame>
        <p:nvGraphicFramePr>
          <p:cNvPr id="16" name="Content Placeholder 2"/>
          <p:cNvGraphicFramePr>
            <a:graphicFrameLocks noGrp="1"/>
          </p:cNvGraphicFramePr>
          <p:nvPr>
            <p:ph idx="1"/>
            <p:extLst>
              <p:ext uri="{D42A27DB-BD31-4B8C-83A1-F6EECF244321}">
                <p14:modId xmlns:p14="http://schemas.microsoft.com/office/powerpoint/2010/main" val="1065055624"/>
              </p:ext>
            </p:extLst>
          </p:nvPr>
        </p:nvGraphicFramePr>
        <p:xfrm>
          <a:off x="2152650" y="2022475"/>
          <a:ext cx="78867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m3d="http://schemas.microsoft.com/office/drawing/2017/model3d">
        <mc:Choice Requires="am3d">
          <p:graphicFrame>
            <p:nvGraphicFramePr>
              <p:cNvPr id="18" name="3D Model 17" descr="Beaker and Flask">
                <a:extLst>
                  <a:ext uri="{FF2B5EF4-FFF2-40B4-BE49-F238E27FC236}">
                    <a16:creationId xmlns:a16="http://schemas.microsoft.com/office/drawing/2014/main" id="{B0EE5B14-25B0-436C-850E-5874545EB40F}"/>
                  </a:ext>
                </a:extLst>
              </p:cNvPr>
              <p:cNvGraphicFramePr>
                <a:graphicFrameLocks noChangeAspect="1"/>
              </p:cNvGraphicFramePr>
              <p:nvPr>
                <p:extLst>
                  <p:ext uri="{D42A27DB-BD31-4B8C-83A1-F6EECF244321}">
                    <p14:modId xmlns:p14="http://schemas.microsoft.com/office/powerpoint/2010/main" val="1061884086"/>
                  </p:ext>
                </p:extLst>
              </p:nvPr>
            </p:nvGraphicFramePr>
            <p:xfrm>
              <a:off x="1827936" y="3659259"/>
              <a:ext cx="2887983" cy="2858223"/>
            </p:xfrm>
            <a:graphic>
              <a:graphicData uri="http://schemas.microsoft.com/office/drawing/2017/model3d">
                <am3d:model3d r:embed="rId8">
                  <am3d:spPr>
                    <a:xfrm>
                      <a:off x="0" y="0"/>
                      <a:ext cx="2887983" cy="2858223"/>
                    </a:xfrm>
                    <a:prstGeom prst="rect">
                      <a:avLst/>
                    </a:prstGeom>
                  </am3d:spPr>
                  <am3d:camera>
                    <am3d:pos x="0" y="0" z="71123200"/>
                    <am3d:up dx="0" dy="36000000" dz="0"/>
                    <am3d:lookAt x="0" y="0" z="0"/>
                    <am3d:perspective fov="2700000"/>
                  </am3d:camera>
                  <am3d:trans>
                    <am3d:meterPerModelUnit n="33007" d="1000000"/>
                    <am3d:preTrans dx="52975" dy="-17823514" dz="1241821"/>
                    <am3d:scale>
                      <am3d:sx n="1000000" d="1000000"/>
                      <am3d:sy n="1000000" d="1000000"/>
                      <am3d:sz n="1000000" d="1000000"/>
                    </am3d:scale>
                    <am3d:rot/>
                    <am3d:postTrans dx="0" dy="0" dz="0"/>
                  </am3d:trans>
                  <am3d:attrSrcUrl r:id="rId9"/>
                  <am3d:raster rName="Office3DRenderer" rVer="16.0.8326">
                    <am3d:blip r:embed="rId10"/>
                  </am3d:raster>
                  <am3d:objViewport viewportSz="4064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8" name="3D Model 17" descr="Beaker and Flask">
                <a:extLst>
                  <a:ext uri="{FF2B5EF4-FFF2-40B4-BE49-F238E27FC236}">
                    <a16:creationId xmlns:a16="http://schemas.microsoft.com/office/drawing/2014/main" id="{B0EE5B14-25B0-436C-850E-5874545EB40F}"/>
                  </a:ext>
                </a:extLst>
              </p:cNvPr>
              <p:cNvPicPr>
                <a:picLocks noGrp="1" noRot="1" noChangeAspect="1" noMove="1" noResize="1" noEditPoints="1" noAdjustHandles="1" noChangeArrowheads="1" noChangeShapeType="1" noCrop="1"/>
              </p:cNvPicPr>
              <p:nvPr/>
            </p:nvPicPr>
            <p:blipFill>
              <a:blip r:embed="rId11"/>
              <a:stretch>
                <a:fillRect/>
              </a:stretch>
            </p:blipFill>
            <p:spPr>
              <a:xfrm>
                <a:off x="1827936" y="3659259"/>
                <a:ext cx="2887983" cy="2858223"/>
              </a:xfrm>
              <a:prstGeom prst="rect">
                <a:avLst/>
              </a:prstGeom>
            </p:spPr>
          </p:pic>
        </mc:Fallback>
      </mc:AlternateContent>
    </p:spTree>
    <p:extLst>
      <p:ext uri="{BB962C8B-B14F-4D97-AF65-F5344CB8AC3E}">
        <p14:creationId xmlns:p14="http://schemas.microsoft.com/office/powerpoint/2010/main" val="3908205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BF4076-E574-41C6-9AF4-94AEB15E2A03}"/>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PFAS and Wastewater Treatment</a:t>
            </a:r>
          </a:p>
        </p:txBody>
      </p:sp>
      <p:sp>
        <p:nvSpPr>
          <p:cNvPr id="3" name="Content Placeholder 2">
            <a:extLst>
              <a:ext uri="{FF2B5EF4-FFF2-40B4-BE49-F238E27FC236}">
                <a16:creationId xmlns:a16="http://schemas.microsoft.com/office/drawing/2014/main" id="{3C9453BF-69F6-41BE-AB40-7E1937F2ECEF}"/>
              </a:ext>
            </a:extLst>
          </p:cNvPr>
          <p:cNvSpPr>
            <a:spLocks noGrp="1"/>
          </p:cNvSpPr>
          <p:nvPr>
            <p:ph idx="1"/>
          </p:nvPr>
        </p:nvSpPr>
        <p:spPr>
          <a:xfrm>
            <a:off x="4976031" y="651510"/>
            <a:ext cx="6377769" cy="5242613"/>
          </a:xfrm>
        </p:spPr>
        <p:txBody>
          <a:bodyPr anchor="ctr">
            <a:noAutofit/>
          </a:bodyPr>
          <a:lstStyle/>
          <a:p>
            <a:r>
              <a:rPr lang="en-US" sz="2000" dirty="0"/>
              <a:t>Pervasiveness and persistence of PFAS in commerce and the environment ensure PFAS loading to WWTFs over the long-term</a:t>
            </a:r>
          </a:p>
          <a:p>
            <a:r>
              <a:rPr lang="en-US" sz="2000" dirty="0"/>
              <a:t>Across facilities, influent PFAS loading can be variable both in composition and concentration. </a:t>
            </a:r>
          </a:p>
          <a:p>
            <a:r>
              <a:rPr lang="en-US" sz="2000" dirty="0"/>
              <a:t>Historically PFOA and PFOS the most abundant, typically 5-50 ng/L </a:t>
            </a:r>
            <a:r>
              <a:rPr lang="en-US" sz="1600" dirty="0"/>
              <a:t>(Margot et al. 2015, Hamid and Li 2016)</a:t>
            </a:r>
          </a:p>
          <a:p>
            <a:r>
              <a:rPr lang="en-US" sz="2000" dirty="0"/>
              <a:t>Total concentrations for common PFAS typically 30-150 ng/L </a:t>
            </a:r>
            <a:r>
              <a:rPr lang="en-US" sz="1600" dirty="0"/>
              <a:t>(Margot et al. 2015)</a:t>
            </a:r>
          </a:p>
          <a:p>
            <a:r>
              <a:rPr lang="en-US" sz="2000" dirty="0"/>
              <a:t>A survey of 19 Australian WWTFs, the average total PFAS concentration found in wastewater for 21 chemicals from four different classes of PFAS compounds was 110 ng/L </a:t>
            </a:r>
            <a:r>
              <a:rPr lang="en-US" sz="1600" dirty="0"/>
              <a:t>(Coggan et al. 2019)</a:t>
            </a:r>
          </a:p>
          <a:p>
            <a:r>
              <a:rPr lang="en-US" sz="2000" dirty="0"/>
              <a:t>One study involving an industrial user found influent concentrations of 470 ng/L, 640 ng/L and 61,205 ng/L for PFOS, PFOA, and </a:t>
            </a:r>
            <a:r>
              <a:rPr lang="en-US" sz="2000" dirty="0" err="1"/>
              <a:t>Perfluorooctanesulfonamide</a:t>
            </a:r>
            <a:r>
              <a:rPr lang="en-US" sz="2000" dirty="0"/>
              <a:t> (PFOSA), respectively </a:t>
            </a:r>
            <a:r>
              <a:rPr lang="en-US" sz="1600" dirty="0"/>
              <a:t>(Koch, 2015)</a:t>
            </a:r>
          </a:p>
        </p:txBody>
      </p:sp>
    </p:spTree>
    <p:extLst>
      <p:ext uri="{BB962C8B-B14F-4D97-AF65-F5344CB8AC3E}">
        <p14:creationId xmlns:p14="http://schemas.microsoft.com/office/powerpoint/2010/main" val="284141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42C3-707B-4910-95B6-4220AFEF7186}"/>
              </a:ext>
            </a:extLst>
          </p:cNvPr>
          <p:cNvSpPr>
            <a:spLocks noGrp="1"/>
          </p:cNvSpPr>
          <p:nvPr>
            <p:ph type="title"/>
          </p:nvPr>
        </p:nvSpPr>
        <p:spPr>
          <a:xfrm>
            <a:off x="838200" y="365125"/>
            <a:ext cx="10515600" cy="884941"/>
          </a:xfrm>
        </p:spPr>
        <p:txBody>
          <a:bodyPr/>
          <a:lstStyle/>
          <a:p>
            <a:r>
              <a:rPr lang="en-US" dirty="0"/>
              <a:t>PFAS and Wastewater Treatment</a:t>
            </a:r>
          </a:p>
        </p:txBody>
      </p:sp>
      <p:sp>
        <p:nvSpPr>
          <p:cNvPr id="3" name="Content Placeholder 2">
            <a:extLst>
              <a:ext uri="{FF2B5EF4-FFF2-40B4-BE49-F238E27FC236}">
                <a16:creationId xmlns:a16="http://schemas.microsoft.com/office/drawing/2014/main" id="{42E00720-04F1-4E2F-AACD-5D1029B0A168}"/>
              </a:ext>
            </a:extLst>
          </p:cNvPr>
          <p:cNvSpPr>
            <a:spLocks noGrp="1"/>
          </p:cNvSpPr>
          <p:nvPr>
            <p:ph idx="1"/>
          </p:nvPr>
        </p:nvSpPr>
        <p:spPr>
          <a:xfrm>
            <a:off x="1516283" y="1250066"/>
            <a:ext cx="8407319" cy="5139160"/>
          </a:xfrm>
        </p:spPr>
        <p:txBody>
          <a:bodyPr>
            <a:noAutofit/>
          </a:bodyPr>
          <a:lstStyle/>
          <a:p>
            <a:r>
              <a:rPr lang="en-US" sz="2400" dirty="0"/>
              <a:t>Negligible treatment by conventional wastewater treatment, &lt;5% removal </a:t>
            </a:r>
            <a:r>
              <a:rPr lang="en-US" sz="1600" dirty="0"/>
              <a:t>(Hamid and Li 2016, Koch, 2015)</a:t>
            </a:r>
          </a:p>
          <a:p>
            <a:r>
              <a:rPr lang="en-US" sz="2400" dirty="0"/>
              <a:t>Most removal via sorption to wastewater solids</a:t>
            </a:r>
          </a:p>
          <a:p>
            <a:r>
              <a:rPr lang="en-US" sz="2400" dirty="0"/>
              <a:t>Organic matter partitioning process </a:t>
            </a:r>
            <a:r>
              <a:rPr lang="en-US" sz="1600" dirty="0"/>
              <a:t>(Zareitalabad et al. 2013)</a:t>
            </a:r>
          </a:p>
          <a:p>
            <a:r>
              <a:rPr lang="en-US" sz="2400" dirty="0"/>
              <a:t>Longer carbon-chain (&gt;6 C) tend to adsorb to solids and are removed in the sludge (</a:t>
            </a:r>
            <a:r>
              <a:rPr lang="en-US" sz="1600" dirty="0"/>
              <a:t>Koch, 2015)</a:t>
            </a:r>
          </a:p>
          <a:p>
            <a:r>
              <a:rPr lang="en-US" sz="2400" dirty="0"/>
              <a:t>Effluent PFAS concentrations slightly lower than influent</a:t>
            </a:r>
          </a:p>
          <a:p>
            <a:endParaRPr lang="en-US" sz="2400" dirty="0"/>
          </a:p>
          <a:p>
            <a:endParaRPr lang="en-US" sz="2400" dirty="0"/>
          </a:p>
          <a:p>
            <a:endParaRPr lang="en-US" sz="2400" dirty="0"/>
          </a:p>
          <a:p>
            <a:r>
              <a:rPr lang="en-US" sz="2400" dirty="0"/>
              <a:t>Precursor degradation can increase effluent PFAA concentrations over influent levels </a:t>
            </a:r>
            <a:r>
              <a:rPr lang="en-US" sz="1600" dirty="0"/>
              <a:t>(Clarke and Smith 2011, Hamid and Li 2016, Coggan et al. 2019)</a:t>
            </a:r>
          </a:p>
        </p:txBody>
      </p:sp>
      <p:graphicFrame>
        <p:nvGraphicFramePr>
          <p:cNvPr id="4" name="Table 3">
            <a:extLst>
              <a:ext uri="{FF2B5EF4-FFF2-40B4-BE49-F238E27FC236}">
                <a16:creationId xmlns:a16="http://schemas.microsoft.com/office/drawing/2014/main" id="{3166E0C6-A6A1-4809-8106-0D6BA6C6E5CB}"/>
              </a:ext>
            </a:extLst>
          </p:cNvPr>
          <p:cNvGraphicFramePr>
            <a:graphicFrameLocks noGrp="1"/>
          </p:cNvGraphicFramePr>
          <p:nvPr>
            <p:extLst>
              <p:ext uri="{D42A27DB-BD31-4B8C-83A1-F6EECF244321}">
                <p14:modId xmlns:p14="http://schemas.microsoft.com/office/powerpoint/2010/main" val="3845837344"/>
              </p:ext>
            </p:extLst>
          </p:nvPr>
        </p:nvGraphicFramePr>
        <p:xfrm>
          <a:off x="1903795" y="4266429"/>
          <a:ext cx="6534150" cy="10972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40233948"/>
                    </a:ext>
                  </a:extLst>
                </a:gridCol>
                <a:gridCol w="2011680">
                  <a:extLst>
                    <a:ext uri="{9D8B030D-6E8A-4147-A177-3AD203B41FA5}">
                      <a16:colId xmlns:a16="http://schemas.microsoft.com/office/drawing/2014/main" val="859984159"/>
                    </a:ext>
                  </a:extLst>
                </a:gridCol>
                <a:gridCol w="1893570">
                  <a:extLst>
                    <a:ext uri="{9D8B030D-6E8A-4147-A177-3AD203B41FA5}">
                      <a16:colId xmlns:a16="http://schemas.microsoft.com/office/drawing/2014/main" val="1475733673"/>
                    </a:ext>
                  </a:extLst>
                </a:gridCol>
              </a:tblGrid>
              <a:tr h="0">
                <a:tc>
                  <a:txBody>
                    <a:bodyPr/>
                    <a:lstStyle/>
                    <a:p>
                      <a:pPr algn="l"/>
                      <a:r>
                        <a:rPr lang="en-US" dirty="0"/>
                        <a:t>Study</a:t>
                      </a:r>
                    </a:p>
                  </a:txBody>
                  <a:tcPr/>
                </a:tc>
                <a:tc>
                  <a:txBody>
                    <a:bodyPr/>
                    <a:lstStyle/>
                    <a:p>
                      <a:pPr algn="ctr"/>
                      <a:r>
                        <a:rPr lang="en-US" dirty="0"/>
                        <a:t>PFOA (ng/L)</a:t>
                      </a:r>
                    </a:p>
                  </a:txBody>
                  <a:tcPr/>
                </a:tc>
                <a:tc>
                  <a:txBody>
                    <a:bodyPr/>
                    <a:lstStyle/>
                    <a:p>
                      <a:pPr algn="ctr"/>
                      <a:r>
                        <a:rPr lang="en-US" dirty="0"/>
                        <a:t>PFOS (ng/L)</a:t>
                      </a:r>
                    </a:p>
                  </a:txBody>
                  <a:tcPr/>
                </a:tc>
                <a:extLst>
                  <a:ext uri="{0D108BD9-81ED-4DB2-BD59-A6C34878D82A}">
                    <a16:rowId xmlns:a16="http://schemas.microsoft.com/office/drawing/2014/main" val="2485760483"/>
                  </a:ext>
                </a:extLst>
              </a:tr>
              <a:tr h="0">
                <a:tc>
                  <a:txBody>
                    <a:bodyPr/>
                    <a:lstStyle/>
                    <a:p>
                      <a:r>
                        <a:rPr lang="en-US" sz="1800" kern="1200" dirty="0">
                          <a:solidFill>
                            <a:schemeClr val="dk1"/>
                          </a:solidFill>
                          <a:effectLst/>
                          <a:latin typeface="+mn-lt"/>
                          <a:ea typeface="+mn-ea"/>
                          <a:cs typeface="+mn-cs"/>
                        </a:rPr>
                        <a:t>Margot et al. 2015</a:t>
                      </a:r>
                      <a:endParaRPr lang="en-US" dirty="0"/>
                    </a:p>
                  </a:txBody>
                  <a:tcPr/>
                </a:tc>
                <a:tc>
                  <a:txBody>
                    <a:bodyPr/>
                    <a:lstStyle/>
                    <a:p>
                      <a:pPr algn="ctr"/>
                      <a:r>
                        <a:rPr lang="en-US" dirty="0"/>
                        <a:t>13</a:t>
                      </a:r>
                    </a:p>
                  </a:txBody>
                  <a:tcPr/>
                </a:tc>
                <a:tc>
                  <a:txBody>
                    <a:bodyPr/>
                    <a:lstStyle/>
                    <a:p>
                      <a:pPr algn="ctr"/>
                      <a:r>
                        <a:rPr lang="en-US" dirty="0"/>
                        <a:t>12</a:t>
                      </a:r>
                    </a:p>
                  </a:txBody>
                  <a:tcPr/>
                </a:tc>
                <a:extLst>
                  <a:ext uri="{0D108BD9-81ED-4DB2-BD59-A6C34878D82A}">
                    <a16:rowId xmlns:a16="http://schemas.microsoft.com/office/drawing/2014/main" val="36760269"/>
                  </a:ext>
                </a:extLst>
              </a:tr>
              <a:tr h="0">
                <a:tc>
                  <a:txBody>
                    <a:bodyPr/>
                    <a:lstStyle/>
                    <a:p>
                      <a:r>
                        <a:rPr lang="en-US" sz="1800" dirty="0"/>
                        <a:t>Zareitalabad et al. 2013</a:t>
                      </a:r>
                      <a:endParaRPr lang="en-US" dirty="0"/>
                    </a:p>
                  </a:txBody>
                  <a:tcPr/>
                </a:tc>
                <a:tc>
                  <a:txBody>
                    <a:bodyPr/>
                    <a:lstStyle/>
                    <a:p>
                      <a:pPr algn="ctr"/>
                      <a:r>
                        <a:rPr lang="en-US" dirty="0"/>
                        <a:t>24</a:t>
                      </a:r>
                    </a:p>
                  </a:txBody>
                  <a:tcPr/>
                </a:tc>
                <a:tc>
                  <a:txBody>
                    <a:bodyPr/>
                    <a:lstStyle/>
                    <a:p>
                      <a:pPr algn="ctr"/>
                      <a:r>
                        <a:rPr lang="en-US" dirty="0"/>
                        <a:t>13</a:t>
                      </a:r>
                    </a:p>
                  </a:txBody>
                  <a:tcPr/>
                </a:tc>
                <a:extLst>
                  <a:ext uri="{0D108BD9-81ED-4DB2-BD59-A6C34878D82A}">
                    <a16:rowId xmlns:a16="http://schemas.microsoft.com/office/drawing/2014/main" val="114168253"/>
                  </a:ext>
                </a:extLst>
              </a:tr>
            </a:tbl>
          </a:graphicData>
        </a:graphic>
      </p:graphicFrame>
    </p:spTree>
    <p:extLst>
      <p:ext uri="{BB962C8B-B14F-4D97-AF65-F5344CB8AC3E}">
        <p14:creationId xmlns:p14="http://schemas.microsoft.com/office/powerpoint/2010/main" val="1915165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270727-A816-4DC1-B26A-8395173D6A4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469" r="34137" b="2"/>
          <a:stretch/>
        </p:blipFill>
        <p:spPr>
          <a:xfrm>
            <a:off x="1290014" y="1825626"/>
            <a:ext cx="2531107" cy="4272681"/>
          </a:xfrm>
          <a:prstGeom prst="rect">
            <a:avLst/>
          </a:prstGeom>
        </p:spPr>
      </p:pic>
      <p:sp>
        <p:nvSpPr>
          <p:cNvPr id="2" name="Title 1">
            <a:extLst>
              <a:ext uri="{FF2B5EF4-FFF2-40B4-BE49-F238E27FC236}">
                <a16:creationId xmlns:a16="http://schemas.microsoft.com/office/drawing/2014/main" id="{2690E4A3-7BC5-4D44-A4F3-AF13B47371DC}"/>
              </a:ext>
            </a:extLst>
          </p:cNvPr>
          <p:cNvSpPr>
            <a:spLocks noGrp="1"/>
          </p:cNvSpPr>
          <p:nvPr>
            <p:ph type="title"/>
          </p:nvPr>
        </p:nvSpPr>
        <p:spPr>
          <a:xfrm>
            <a:off x="2152650" y="365126"/>
            <a:ext cx="7886700" cy="1325563"/>
          </a:xfrm>
        </p:spPr>
        <p:txBody>
          <a:bodyPr>
            <a:normAutofit/>
          </a:bodyPr>
          <a:lstStyle/>
          <a:p>
            <a:r>
              <a:rPr lang="en-US" dirty="0"/>
              <a:t>PFAS in Sewage Sludge</a:t>
            </a:r>
          </a:p>
        </p:txBody>
      </p:sp>
      <p:sp>
        <p:nvSpPr>
          <p:cNvPr id="3" name="Content Placeholder 2">
            <a:extLst>
              <a:ext uri="{FF2B5EF4-FFF2-40B4-BE49-F238E27FC236}">
                <a16:creationId xmlns:a16="http://schemas.microsoft.com/office/drawing/2014/main" id="{22603E0D-4DA1-4E97-A3C8-4F8BB64AD506}"/>
              </a:ext>
            </a:extLst>
          </p:cNvPr>
          <p:cNvSpPr>
            <a:spLocks noGrp="1"/>
          </p:cNvSpPr>
          <p:nvPr>
            <p:ph idx="1"/>
          </p:nvPr>
        </p:nvSpPr>
        <p:spPr>
          <a:xfrm>
            <a:off x="4375230" y="1825626"/>
            <a:ext cx="6724892" cy="4575175"/>
          </a:xfrm>
        </p:spPr>
        <p:txBody>
          <a:bodyPr>
            <a:noAutofit/>
          </a:bodyPr>
          <a:lstStyle/>
          <a:p>
            <a:r>
              <a:rPr lang="en-US" sz="2300" dirty="0"/>
              <a:t>PFAS is present in residuals</a:t>
            </a:r>
          </a:p>
          <a:p>
            <a:pPr lvl="1"/>
            <a:r>
              <a:rPr lang="en-US" sz="2300" dirty="0"/>
              <a:t>Variable compounds </a:t>
            </a:r>
          </a:p>
          <a:p>
            <a:pPr lvl="1"/>
            <a:r>
              <a:rPr lang="en-US" sz="2300" dirty="0"/>
              <a:t>Variable concentrations</a:t>
            </a:r>
          </a:p>
          <a:p>
            <a:r>
              <a:rPr lang="en-US" sz="2300" dirty="0"/>
              <a:t>Highest concentrations are found in residuals with direct industrial input (Lindstrom et al., 2011):</a:t>
            </a:r>
          </a:p>
          <a:p>
            <a:pPr marL="0" indent="0">
              <a:buNone/>
            </a:pPr>
            <a:r>
              <a:rPr lang="en-US" sz="2300" dirty="0"/>
              <a:t>                                  </a:t>
            </a:r>
            <a:r>
              <a:rPr lang="en-US" sz="2300" u="sng" dirty="0"/>
              <a:t>4 WWTF     Decatur, AL</a:t>
            </a:r>
          </a:p>
          <a:p>
            <a:pPr lvl="1"/>
            <a:r>
              <a:rPr lang="en-US" sz="2300" dirty="0"/>
              <a:t>PFOA (ng/g):  &lt;17	244</a:t>
            </a:r>
          </a:p>
          <a:p>
            <a:pPr lvl="1"/>
            <a:r>
              <a:rPr lang="en-US" sz="2300" dirty="0"/>
              <a:t>PFOS  (ng/g):  58-159	3000</a:t>
            </a:r>
          </a:p>
          <a:p>
            <a:pPr lvl="1"/>
            <a:r>
              <a:rPr lang="en-US" sz="2300" dirty="0"/>
              <a:t>PFOSA (ng/g):  &lt;44	244</a:t>
            </a:r>
          </a:p>
          <a:p>
            <a:r>
              <a:rPr lang="en-US" sz="2300" dirty="0"/>
              <a:t>PFAS are also found in residuals without industrial input, but at lower concentrations.</a:t>
            </a:r>
          </a:p>
        </p:txBody>
      </p:sp>
      <p:sp>
        <p:nvSpPr>
          <p:cNvPr id="6" name="TextBox 5">
            <a:extLst>
              <a:ext uri="{FF2B5EF4-FFF2-40B4-BE49-F238E27FC236}">
                <a16:creationId xmlns:a16="http://schemas.microsoft.com/office/drawing/2014/main" id="{E42934A8-E67C-4E38-A22D-A98975680F63}"/>
              </a:ext>
            </a:extLst>
          </p:cNvPr>
          <p:cNvSpPr txBox="1"/>
          <p:nvPr/>
        </p:nvSpPr>
        <p:spPr>
          <a:xfrm>
            <a:off x="1402046" y="5898252"/>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commons.wikimedia.org/wiki/File:Shovel_excavator_loading_the_sewage_sludge_(6305610332).jpg"/>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rPr>
              <a:t>CC BY-SA</a:t>
            </a:r>
            <a:endParaRPr lang="en-US" sz="700" dirty="0">
              <a:solidFill>
                <a:srgbClr val="FFFFFF"/>
              </a:solidFill>
            </a:endParaRPr>
          </a:p>
        </p:txBody>
      </p:sp>
    </p:spTree>
    <p:extLst>
      <p:ext uri="{BB962C8B-B14F-4D97-AF65-F5344CB8AC3E}">
        <p14:creationId xmlns:p14="http://schemas.microsoft.com/office/powerpoint/2010/main" val="1653759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0A51-9850-423B-9C9B-3268B9506B7A}"/>
              </a:ext>
            </a:extLst>
          </p:cNvPr>
          <p:cNvSpPr>
            <a:spLocks noGrp="1"/>
          </p:cNvSpPr>
          <p:nvPr>
            <p:ph type="title"/>
          </p:nvPr>
        </p:nvSpPr>
        <p:spPr/>
        <p:txBody>
          <a:bodyPr/>
          <a:lstStyle/>
          <a:p>
            <a:r>
              <a:rPr lang="en-US" dirty="0"/>
              <a:t>PFAS in Sewage Sludge</a:t>
            </a:r>
          </a:p>
        </p:txBody>
      </p:sp>
      <p:sp>
        <p:nvSpPr>
          <p:cNvPr id="3" name="Content Placeholder 2">
            <a:extLst>
              <a:ext uri="{FF2B5EF4-FFF2-40B4-BE49-F238E27FC236}">
                <a16:creationId xmlns:a16="http://schemas.microsoft.com/office/drawing/2014/main" id="{09CCC7D9-D6AC-429C-82D2-2226F08486B3}"/>
              </a:ext>
            </a:extLst>
          </p:cNvPr>
          <p:cNvSpPr>
            <a:spLocks noGrp="1"/>
          </p:cNvSpPr>
          <p:nvPr>
            <p:ph idx="1"/>
          </p:nvPr>
        </p:nvSpPr>
        <p:spPr/>
        <p:txBody>
          <a:bodyPr>
            <a:normAutofit fontScale="85000" lnSpcReduction="10000"/>
          </a:bodyPr>
          <a:lstStyle/>
          <a:p>
            <a:r>
              <a:rPr lang="en-US" dirty="0"/>
              <a:t>In the 2000s, PFAS were found in typical biosolids in concentrations of tens of parts per billion (ppb), with a U. S. average of 34 ppb for PFOA and 403 ppb for PFOS </a:t>
            </a:r>
            <a:r>
              <a:rPr lang="en-US" sz="1600" dirty="0"/>
              <a:t>(Venkatesan and </a:t>
            </a:r>
            <a:r>
              <a:rPr lang="en-US" sz="1600" dirty="0" err="1"/>
              <a:t>Halden</a:t>
            </a:r>
            <a:r>
              <a:rPr lang="en-US" sz="1600" dirty="0"/>
              <a:t>, 2013). </a:t>
            </a:r>
          </a:p>
          <a:p>
            <a:r>
              <a:rPr lang="en-US" dirty="0"/>
              <a:t>Studies over time seem to show decreasing concentrations of PFOA and PFOS in residuals while increasing concentrations of alternative PFAS compounds</a:t>
            </a:r>
          </a:p>
          <a:p>
            <a:r>
              <a:rPr lang="en-US" dirty="0"/>
              <a:t>Other studies have concluded that, at least for the time frame from 2001 to 2007, there was no statistically significant changes in PFOS or overall PFAS concentrations in sludge </a:t>
            </a:r>
            <a:r>
              <a:rPr lang="en-US" sz="1700" dirty="0"/>
              <a:t>(Venkatesan &amp; </a:t>
            </a:r>
            <a:r>
              <a:rPr lang="en-US" sz="1700" dirty="0" err="1"/>
              <a:t>Halden</a:t>
            </a:r>
            <a:r>
              <a:rPr lang="en-US" sz="1700" dirty="0"/>
              <a:t>, </a:t>
            </a:r>
            <a:r>
              <a:rPr lang="es-ES" sz="1700" dirty="0"/>
              <a:t>2013; Sepulvado et al. 2011)</a:t>
            </a:r>
            <a:endParaRPr lang="en-US" sz="1700" dirty="0"/>
          </a:p>
          <a:p>
            <a:r>
              <a:rPr lang="en-US" dirty="0"/>
              <a:t>Degradation and transformation of more complex molecules may explain the continued presence and stable concentrations of PFOA, PFOS, and other PFAA in wastewater residuals and other environmental media even as the use of PFOA, PFOS, and other PFAA is discontinued </a:t>
            </a:r>
            <a:r>
              <a:rPr lang="en-US" sz="1900" dirty="0"/>
              <a:t>(</a:t>
            </a:r>
            <a:r>
              <a:rPr lang="da-DK" sz="1900" dirty="0"/>
              <a:t>Hamid and Li, 2016)</a:t>
            </a:r>
            <a:endParaRPr lang="en-US" sz="1900" dirty="0"/>
          </a:p>
          <a:p>
            <a:pPr marL="0" indent="0">
              <a:buNone/>
            </a:pPr>
            <a:r>
              <a:rPr lang="en-US" sz="2000" dirty="0"/>
              <a:t>				</a:t>
            </a:r>
          </a:p>
          <a:p>
            <a:pPr marL="0" indent="0">
              <a:buNone/>
            </a:pPr>
            <a:endParaRPr lang="en-US" dirty="0"/>
          </a:p>
          <a:p>
            <a:endParaRPr lang="en-US" dirty="0"/>
          </a:p>
        </p:txBody>
      </p:sp>
    </p:spTree>
    <p:extLst>
      <p:ext uri="{BB962C8B-B14F-4D97-AF65-F5344CB8AC3E}">
        <p14:creationId xmlns:p14="http://schemas.microsoft.com/office/powerpoint/2010/main" val="675109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3E71-5BC7-4735-AFAD-C78022EE83A2}"/>
              </a:ext>
            </a:extLst>
          </p:cNvPr>
          <p:cNvSpPr>
            <a:spLocks noGrp="1"/>
          </p:cNvSpPr>
          <p:nvPr>
            <p:ph type="title"/>
          </p:nvPr>
        </p:nvSpPr>
        <p:spPr/>
        <p:txBody>
          <a:bodyPr/>
          <a:lstStyle/>
          <a:p>
            <a:r>
              <a:rPr lang="en-US" dirty="0"/>
              <a:t>PFAS in Sewage Sludge: PFOA and PFOS Concentrations Over Time</a:t>
            </a:r>
          </a:p>
        </p:txBody>
      </p:sp>
      <p:graphicFrame>
        <p:nvGraphicFramePr>
          <p:cNvPr id="4" name="Table 4">
            <a:extLst>
              <a:ext uri="{FF2B5EF4-FFF2-40B4-BE49-F238E27FC236}">
                <a16:creationId xmlns:a16="http://schemas.microsoft.com/office/drawing/2014/main" id="{D0410372-A355-45C3-8D14-ED7E8DB2CD61}"/>
              </a:ext>
            </a:extLst>
          </p:cNvPr>
          <p:cNvGraphicFramePr>
            <a:graphicFrameLocks noGrp="1"/>
          </p:cNvGraphicFramePr>
          <p:nvPr>
            <p:ph idx="1"/>
            <p:extLst>
              <p:ext uri="{D42A27DB-BD31-4B8C-83A1-F6EECF244321}">
                <p14:modId xmlns:p14="http://schemas.microsoft.com/office/powerpoint/2010/main" val="3645628949"/>
              </p:ext>
            </p:extLst>
          </p:nvPr>
        </p:nvGraphicFramePr>
        <p:xfrm>
          <a:off x="838200" y="1932971"/>
          <a:ext cx="10515600" cy="4092016"/>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3603507832"/>
                    </a:ext>
                  </a:extLst>
                </a:gridCol>
                <a:gridCol w="1642533">
                  <a:extLst>
                    <a:ext uri="{9D8B030D-6E8A-4147-A177-3AD203B41FA5}">
                      <a16:colId xmlns:a16="http://schemas.microsoft.com/office/drawing/2014/main" val="743281049"/>
                    </a:ext>
                  </a:extLst>
                </a:gridCol>
                <a:gridCol w="1898227">
                  <a:extLst>
                    <a:ext uri="{9D8B030D-6E8A-4147-A177-3AD203B41FA5}">
                      <a16:colId xmlns:a16="http://schemas.microsoft.com/office/drawing/2014/main" val="3223857134"/>
                    </a:ext>
                  </a:extLst>
                </a:gridCol>
                <a:gridCol w="2103120">
                  <a:extLst>
                    <a:ext uri="{9D8B030D-6E8A-4147-A177-3AD203B41FA5}">
                      <a16:colId xmlns:a16="http://schemas.microsoft.com/office/drawing/2014/main" val="1209503595"/>
                    </a:ext>
                  </a:extLst>
                </a:gridCol>
                <a:gridCol w="2103120">
                  <a:extLst>
                    <a:ext uri="{9D8B030D-6E8A-4147-A177-3AD203B41FA5}">
                      <a16:colId xmlns:a16="http://schemas.microsoft.com/office/drawing/2014/main" val="2831448565"/>
                    </a:ext>
                  </a:extLst>
                </a:gridCol>
              </a:tblGrid>
              <a:tr h="425581">
                <a:tc>
                  <a:txBody>
                    <a:bodyPr/>
                    <a:lstStyle/>
                    <a:p>
                      <a:pPr algn="ctr"/>
                      <a:r>
                        <a:rPr lang="en-US" dirty="0"/>
                        <a:t>Study</a:t>
                      </a:r>
                    </a:p>
                  </a:txBody>
                  <a:tcPr/>
                </a:tc>
                <a:tc>
                  <a:txBody>
                    <a:bodyPr/>
                    <a:lstStyle/>
                    <a:p>
                      <a:pPr algn="ctr"/>
                      <a:r>
                        <a:rPr lang="en-US" sz="1800" b="1" i="0" u="none" strike="noStrike" kern="1200" baseline="0" dirty="0">
                          <a:solidFill>
                            <a:schemeClr val="lt1"/>
                          </a:solidFill>
                          <a:latin typeface="+mn-lt"/>
                          <a:ea typeface="+mn-ea"/>
                          <a:cs typeface="+mn-cs"/>
                        </a:rPr>
                        <a:t>Year(s) of Testing</a:t>
                      </a:r>
                      <a:endParaRPr lang="en-US" dirty="0"/>
                    </a:p>
                  </a:txBody>
                  <a:tcPr/>
                </a:tc>
                <a:tc>
                  <a:txBody>
                    <a:bodyPr/>
                    <a:lstStyle/>
                    <a:p>
                      <a:pPr algn="ctr"/>
                      <a:r>
                        <a:rPr lang="en-US" sz="1800" b="1" i="0" u="none" strike="noStrike" kern="1200" baseline="0" dirty="0">
                          <a:solidFill>
                            <a:schemeClr val="lt1"/>
                          </a:solidFill>
                          <a:latin typeface="+mn-lt"/>
                          <a:ea typeface="+mn-ea"/>
                          <a:cs typeface="+mn-cs"/>
                        </a:rPr>
                        <a:t>PFOA (ng/g)</a:t>
                      </a:r>
                      <a:endParaRPr lang="en-US" dirty="0"/>
                    </a:p>
                  </a:txBody>
                  <a:tcPr/>
                </a:tc>
                <a:tc>
                  <a:txBody>
                    <a:bodyPr/>
                    <a:lstStyle/>
                    <a:p>
                      <a:pPr algn="ctr"/>
                      <a:r>
                        <a:rPr lang="en-US" sz="1800" b="1" i="0" u="none" strike="noStrike" kern="1200" baseline="0" dirty="0">
                          <a:solidFill>
                            <a:schemeClr val="lt1"/>
                          </a:solidFill>
                          <a:latin typeface="+mn-lt"/>
                          <a:ea typeface="+mn-ea"/>
                          <a:cs typeface="+mn-cs"/>
                        </a:rPr>
                        <a:t>PFOS (ng/g)</a:t>
                      </a:r>
                      <a:endParaRPr lang="en-US" dirty="0"/>
                    </a:p>
                  </a:txBody>
                  <a:tcPr/>
                </a:tc>
                <a:tc>
                  <a:txBody>
                    <a:bodyPr/>
                    <a:lstStyle/>
                    <a:p>
                      <a:pPr algn="ctr"/>
                      <a:r>
                        <a:rPr lang="en-US" sz="1800" b="1" i="0" u="none" strike="noStrike" kern="1200" baseline="0" dirty="0">
                          <a:solidFill>
                            <a:schemeClr val="lt1"/>
                          </a:solidFill>
                          <a:latin typeface="+mn-lt"/>
                          <a:ea typeface="+mn-ea"/>
                          <a:cs typeface="+mn-cs"/>
                        </a:rPr>
                        <a:t>Data Type</a:t>
                      </a:r>
                      <a:endParaRPr lang="en-US" dirty="0"/>
                    </a:p>
                  </a:txBody>
                  <a:tcPr/>
                </a:tc>
                <a:extLst>
                  <a:ext uri="{0D108BD9-81ED-4DB2-BD59-A6C34878D82A}">
                    <a16:rowId xmlns:a16="http://schemas.microsoft.com/office/drawing/2014/main" val="2716584341"/>
                  </a:ext>
                </a:extLst>
              </a:tr>
              <a:tr h="431492">
                <a:tc>
                  <a:txBody>
                    <a:bodyPr/>
                    <a:lstStyle/>
                    <a:p>
                      <a:pPr algn="l"/>
                      <a:r>
                        <a:rPr lang="en-US" dirty="0"/>
                        <a:t>Lindstrom et al. 2011</a:t>
                      </a:r>
                    </a:p>
                  </a:txBody>
                  <a:tcPr anchor="ctr"/>
                </a:tc>
                <a:tc>
                  <a:txBody>
                    <a:bodyPr/>
                    <a:lstStyle/>
                    <a:p>
                      <a:pPr algn="ctr"/>
                      <a:r>
                        <a:rPr lang="en-US" dirty="0"/>
                        <a:t>1999-2001</a:t>
                      </a:r>
                    </a:p>
                  </a:txBody>
                  <a:tcPr anchor="ctr"/>
                </a:tc>
                <a:tc>
                  <a:txBody>
                    <a:bodyPr/>
                    <a:lstStyle/>
                    <a:p>
                      <a:pPr algn="ctr"/>
                      <a:r>
                        <a:rPr lang="en-US" dirty="0"/>
                        <a:t>244</a:t>
                      </a:r>
                    </a:p>
                  </a:txBody>
                  <a:tcPr anchor="ctr"/>
                </a:tc>
                <a:tc>
                  <a:txBody>
                    <a:bodyPr/>
                    <a:lstStyle/>
                    <a:p>
                      <a:pPr algn="ctr"/>
                      <a:r>
                        <a:rPr lang="en-US" dirty="0"/>
                        <a:t>3000</a:t>
                      </a:r>
                    </a:p>
                  </a:txBody>
                  <a:tcPr anchor="ctr"/>
                </a:tc>
                <a:tc>
                  <a:txBody>
                    <a:bodyPr/>
                    <a:lstStyle/>
                    <a:p>
                      <a:pPr algn="ctr"/>
                      <a:r>
                        <a:rPr lang="en-US" dirty="0"/>
                        <a:t>single data point</a:t>
                      </a:r>
                    </a:p>
                  </a:txBody>
                  <a:tcPr anchor="ctr"/>
                </a:tc>
                <a:extLst>
                  <a:ext uri="{0D108BD9-81ED-4DB2-BD59-A6C34878D82A}">
                    <a16:rowId xmlns:a16="http://schemas.microsoft.com/office/drawing/2014/main" val="1316993376"/>
                  </a:ext>
                </a:extLst>
              </a:tr>
              <a:tr h="431492">
                <a:tc>
                  <a:txBody>
                    <a:bodyPr/>
                    <a:lstStyle/>
                    <a:p>
                      <a:pPr algn="l"/>
                      <a:r>
                        <a:rPr lang="en-US" dirty="0"/>
                        <a:t>Venkatesan &amp; </a:t>
                      </a:r>
                      <a:r>
                        <a:rPr lang="en-US" dirty="0" err="1"/>
                        <a:t>Halden</a:t>
                      </a:r>
                      <a:r>
                        <a:rPr lang="en-US" dirty="0"/>
                        <a:t> 2013</a:t>
                      </a:r>
                    </a:p>
                  </a:txBody>
                  <a:tcPr anchor="ctr"/>
                </a:tc>
                <a:tc>
                  <a:txBody>
                    <a:bodyPr/>
                    <a:lstStyle/>
                    <a:p>
                      <a:pPr algn="ctr"/>
                      <a:r>
                        <a:rPr lang="en-US" dirty="0"/>
                        <a:t>2001</a:t>
                      </a:r>
                    </a:p>
                  </a:txBody>
                  <a:tcPr anchor="ctr"/>
                </a:tc>
                <a:tc>
                  <a:txBody>
                    <a:bodyPr/>
                    <a:lstStyle/>
                    <a:p>
                      <a:pPr algn="ctr"/>
                      <a:r>
                        <a:rPr lang="en-US" dirty="0"/>
                        <a:t>34</a:t>
                      </a:r>
                    </a:p>
                  </a:txBody>
                  <a:tcPr anchor="ctr"/>
                </a:tc>
                <a:tc>
                  <a:txBody>
                    <a:bodyPr/>
                    <a:lstStyle/>
                    <a:p>
                      <a:pPr algn="ctr"/>
                      <a:r>
                        <a:rPr lang="en-US" dirty="0"/>
                        <a:t>403</a:t>
                      </a:r>
                    </a:p>
                  </a:txBody>
                  <a:tcPr anchor="ctr"/>
                </a:tc>
                <a:tc>
                  <a:txBody>
                    <a:bodyPr/>
                    <a:lstStyle/>
                    <a:p>
                      <a:pPr algn="ctr"/>
                      <a:r>
                        <a:rPr lang="en-US" dirty="0"/>
                        <a:t>average</a:t>
                      </a:r>
                    </a:p>
                  </a:txBody>
                  <a:tcPr anchor="ctr"/>
                </a:tc>
                <a:extLst>
                  <a:ext uri="{0D108BD9-81ED-4DB2-BD59-A6C34878D82A}">
                    <a16:rowId xmlns:a16="http://schemas.microsoft.com/office/drawing/2014/main" val="1066301322"/>
                  </a:ext>
                </a:extLst>
              </a:tr>
              <a:tr h="431492">
                <a:tc>
                  <a:txBody>
                    <a:bodyPr/>
                    <a:lstStyle/>
                    <a:p>
                      <a:pPr algn="l"/>
                      <a:r>
                        <a:rPr lang="en-US" dirty="0"/>
                        <a:t>Clarke &amp; Smith 2011</a:t>
                      </a:r>
                    </a:p>
                  </a:txBody>
                  <a:tcPr anchor="ctr"/>
                </a:tc>
                <a:tc>
                  <a:txBody>
                    <a:bodyPr/>
                    <a:lstStyle/>
                    <a:p>
                      <a:pPr algn="ctr"/>
                      <a:r>
                        <a:rPr lang="en-US" dirty="0"/>
                        <a:t>2001-2008</a:t>
                      </a:r>
                    </a:p>
                  </a:txBody>
                  <a:tcPr anchor="ctr"/>
                </a:tc>
                <a:tc>
                  <a:txBody>
                    <a:bodyPr/>
                    <a:lstStyle/>
                    <a:p>
                      <a:pPr algn="ctr"/>
                      <a:r>
                        <a:rPr lang="en-US" dirty="0"/>
                        <a:t>37</a:t>
                      </a:r>
                    </a:p>
                  </a:txBody>
                  <a:tcPr anchor="ctr"/>
                </a:tc>
                <a:tc>
                  <a:txBody>
                    <a:bodyPr/>
                    <a:lstStyle/>
                    <a:p>
                      <a:pPr algn="ctr"/>
                      <a:r>
                        <a:rPr lang="en-US" dirty="0"/>
                        <a:t>196</a:t>
                      </a:r>
                    </a:p>
                  </a:txBody>
                  <a:tcPr anchor="ctr"/>
                </a:tc>
                <a:tc>
                  <a:txBody>
                    <a:bodyPr/>
                    <a:lstStyle/>
                    <a:p>
                      <a:pPr algn="ctr"/>
                      <a:r>
                        <a:rPr lang="en-US" dirty="0"/>
                        <a:t>median</a:t>
                      </a:r>
                    </a:p>
                  </a:txBody>
                  <a:tcPr anchor="ctr"/>
                </a:tc>
                <a:extLst>
                  <a:ext uri="{0D108BD9-81ED-4DB2-BD59-A6C34878D82A}">
                    <a16:rowId xmlns:a16="http://schemas.microsoft.com/office/drawing/2014/main" val="2240190990"/>
                  </a:ext>
                </a:extLst>
              </a:tr>
              <a:tr h="431492">
                <a:tc>
                  <a:txBody>
                    <a:bodyPr/>
                    <a:lstStyle/>
                    <a:p>
                      <a:pPr algn="l"/>
                      <a:r>
                        <a:rPr lang="en-US" dirty="0"/>
                        <a:t>Sepulvado et al. 2011</a:t>
                      </a:r>
                    </a:p>
                  </a:txBody>
                  <a:tcPr anchor="ctr"/>
                </a:tc>
                <a:tc>
                  <a:txBody>
                    <a:bodyPr/>
                    <a:lstStyle/>
                    <a:p>
                      <a:pPr algn="ctr"/>
                      <a:r>
                        <a:rPr lang="en-US" dirty="0"/>
                        <a:t>2004-2007</a:t>
                      </a:r>
                    </a:p>
                  </a:txBody>
                  <a:tcPr anchor="ctr"/>
                </a:tc>
                <a:tc>
                  <a:txBody>
                    <a:bodyPr/>
                    <a:lstStyle/>
                    <a:p>
                      <a:pPr algn="ctr"/>
                      <a:r>
                        <a:rPr lang="en-US" dirty="0"/>
                        <a:t>8-68</a:t>
                      </a:r>
                    </a:p>
                  </a:txBody>
                  <a:tcPr anchor="ctr"/>
                </a:tc>
                <a:tc>
                  <a:txBody>
                    <a:bodyPr/>
                    <a:lstStyle/>
                    <a:p>
                      <a:pPr algn="ctr"/>
                      <a:r>
                        <a:rPr lang="en-US" dirty="0"/>
                        <a:t>80-219</a:t>
                      </a:r>
                    </a:p>
                  </a:txBody>
                  <a:tcPr anchor="ctr"/>
                </a:tc>
                <a:tc>
                  <a:txBody>
                    <a:bodyPr/>
                    <a:lstStyle/>
                    <a:p>
                      <a:pPr algn="ctr"/>
                      <a:r>
                        <a:rPr lang="en-US" dirty="0"/>
                        <a:t>range</a:t>
                      </a:r>
                    </a:p>
                  </a:txBody>
                  <a:tcPr anchor="ctr"/>
                </a:tc>
                <a:extLst>
                  <a:ext uri="{0D108BD9-81ED-4DB2-BD59-A6C34878D82A}">
                    <a16:rowId xmlns:a16="http://schemas.microsoft.com/office/drawing/2014/main" val="2883213366"/>
                  </a:ext>
                </a:extLst>
              </a:tr>
              <a:tr h="431492">
                <a:tc>
                  <a:txBody>
                    <a:bodyPr/>
                    <a:lstStyle/>
                    <a:p>
                      <a:pPr algn="l"/>
                      <a:r>
                        <a:rPr lang="en-US" dirty="0"/>
                        <a:t>Gottschall et al. 2016</a:t>
                      </a:r>
                    </a:p>
                  </a:txBody>
                  <a:tcPr anchor="ctr"/>
                </a:tc>
                <a:tc>
                  <a:txBody>
                    <a:bodyPr/>
                    <a:lstStyle/>
                    <a:p>
                      <a:pPr algn="ctr"/>
                      <a:r>
                        <a:rPr lang="en-US" dirty="0"/>
                        <a:t>2009</a:t>
                      </a:r>
                    </a:p>
                  </a:txBody>
                  <a:tcPr anchor="ctr"/>
                </a:tc>
                <a:tc>
                  <a:txBody>
                    <a:bodyPr/>
                    <a:lstStyle/>
                    <a:p>
                      <a:pPr algn="ctr"/>
                      <a:r>
                        <a:rPr lang="en-US" dirty="0"/>
                        <a:t>1.6</a:t>
                      </a:r>
                    </a:p>
                  </a:txBody>
                  <a:tcPr anchor="ctr"/>
                </a:tc>
                <a:tc>
                  <a:txBody>
                    <a:bodyPr/>
                    <a:lstStyle/>
                    <a:p>
                      <a:pPr algn="ctr"/>
                      <a:r>
                        <a:rPr lang="en-US" dirty="0"/>
                        <a:t>7.2</a:t>
                      </a:r>
                    </a:p>
                  </a:txBody>
                  <a:tcPr anchor="ctr"/>
                </a:tc>
                <a:tc>
                  <a:txBody>
                    <a:bodyPr/>
                    <a:lstStyle/>
                    <a:p>
                      <a:pPr algn="ctr"/>
                      <a:r>
                        <a:rPr lang="en-US" dirty="0"/>
                        <a:t>single data point</a:t>
                      </a:r>
                    </a:p>
                  </a:txBody>
                  <a:tcPr anchor="ctr"/>
                </a:tc>
                <a:extLst>
                  <a:ext uri="{0D108BD9-81ED-4DB2-BD59-A6C34878D82A}">
                    <a16:rowId xmlns:a16="http://schemas.microsoft.com/office/drawing/2014/main" val="1286116160"/>
                  </a:ext>
                </a:extLst>
              </a:tr>
              <a:tr h="431492">
                <a:tc>
                  <a:txBody>
                    <a:bodyPr/>
                    <a:lstStyle/>
                    <a:p>
                      <a:pPr algn="l"/>
                      <a:r>
                        <a:rPr lang="en-US" sz="1800" b="0" i="0" u="none" strike="noStrike" kern="1200" baseline="0" dirty="0">
                          <a:solidFill>
                            <a:schemeClr val="dk1"/>
                          </a:solidFill>
                          <a:latin typeface="+mn-lt"/>
                          <a:ea typeface="+mn-ea"/>
                          <a:cs typeface="+mn-cs"/>
                        </a:rPr>
                        <a:t>Zareitalabad et al. 2013</a:t>
                      </a:r>
                      <a:endParaRPr lang="en-US" dirty="0"/>
                    </a:p>
                  </a:txBody>
                  <a:tcPr anchor="ctr">
                    <a:lnR w="12700" cap="flat" cmpd="sng" algn="ctr">
                      <a:solidFill>
                        <a:schemeClr val="tx1"/>
                      </a:solidFill>
                      <a:prstDash val="solid"/>
                      <a:round/>
                      <a:headEnd type="none" w="med" len="med"/>
                      <a:tailEnd type="none" w="med" len="med"/>
                    </a:lnR>
                  </a:tcPr>
                </a:tc>
                <a:tc>
                  <a:txBody>
                    <a:bodyPr/>
                    <a:lstStyle/>
                    <a:p>
                      <a:pPr algn="ctr"/>
                      <a:r>
                        <a:rPr lang="en-US" dirty="0"/>
                        <a:t>2013</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t>37</a:t>
                      </a:r>
                    </a:p>
                  </a:txBody>
                  <a:tcPr anchor="ctr"/>
                </a:tc>
                <a:tc>
                  <a:txBody>
                    <a:bodyPr/>
                    <a:lstStyle/>
                    <a:p>
                      <a:pPr algn="ctr"/>
                      <a:r>
                        <a:rPr lang="en-US" dirty="0"/>
                        <a:t>69</a:t>
                      </a:r>
                    </a:p>
                  </a:txBody>
                  <a:tcPr anchor="ctr"/>
                </a:tc>
                <a:tc>
                  <a:txBody>
                    <a:bodyPr/>
                    <a:lstStyle/>
                    <a:p>
                      <a:pPr algn="ctr"/>
                      <a:r>
                        <a:rPr lang="en-US" dirty="0"/>
                        <a:t>median</a:t>
                      </a:r>
                    </a:p>
                  </a:txBody>
                  <a:tcPr anchor="ctr"/>
                </a:tc>
                <a:extLst>
                  <a:ext uri="{0D108BD9-81ED-4DB2-BD59-A6C34878D82A}">
                    <a16:rowId xmlns:a16="http://schemas.microsoft.com/office/drawing/2014/main" val="2736814998"/>
                  </a:ext>
                </a:extLst>
              </a:tr>
              <a:tr h="431492">
                <a:tc>
                  <a:txBody>
                    <a:bodyPr/>
                    <a:lstStyle/>
                    <a:p>
                      <a:pPr algn="l"/>
                      <a:r>
                        <a:rPr lang="en-US" dirty="0"/>
                        <a:t>NEBRA/DES Data</a:t>
                      </a:r>
                    </a:p>
                  </a:txBody>
                  <a:tcPr anchor="ctr"/>
                </a:tc>
                <a:tc>
                  <a:txBody>
                    <a:bodyPr/>
                    <a:lstStyle/>
                    <a:p>
                      <a:pPr algn="ctr"/>
                      <a:r>
                        <a:rPr lang="en-US" dirty="0"/>
                        <a:t>2017</a:t>
                      </a:r>
                    </a:p>
                  </a:txBody>
                  <a:tcPr anchor="ctr"/>
                </a:tc>
                <a:tc>
                  <a:txBody>
                    <a:bodyPr/>
                    <a:lstStyle/>
                    <a:p>
                      <a:pPr algn="ctr"/>
                      <a:r>
                        <a:rPr lang="en-US" dirty="0"/>
                        <a:t>6.7</a:t>
                      </a:r>
                    </a:p>
                  </a:txBody>
                  <a:tcPr anchor="ctr"/>
                </a:tc>
                <a:tc>
                  <a:txBody>
                    <a:bodyPr/>
                    <a:lstStyle/>
                    <a:p>
                      <a:pPr algn="ctr"/>
                      <a:r>
                        <a:rPr lang="en-US" dirty="0"/>
                        <a:t>34</a:t>
                      </a:r>
                    </a:p>
                  </a:txBody>
                  <a:tcPr anchor="ctr"/>
                </a:tc>
                <a:tc>
                  <a:txBody>
                    <a:bodyPr/>
                    <a:lstStyle/>
                    <a:p>
                      <a:pPr algn="ctr"/>
                      <a:r>
                        <a:rPr lang="en-US" dirty="0"/>
                        <a:t>average</a:t>
                      </a:r>
                    </a:p>
                  </a:txBody>
                  <a:tcPr anchor="ctr"/>
                </a:tc>
                <a:extLst>
                  <a:ext uri="{0D108BD9-81ED-4DB2-BD59-A6C34878D82A}">
                    <a16:rowId xmlns:a16="http://schemas.microsoft.com/office/drawing/2014/main" val="2306706842"/>
                  </a:ext>
                </a:extLst>
              </a:tr>
              <a:tr h="431492">
                <a:tc>
                  <a:txBody>
                    <a:bodyPr/>
                    <a:lstStyle/>
                    <a:p>
                      <a:pPr algn="l"/>
                      <a:r>
                        <a:rPr lang="en-US" dirty="0"/>
                        <a:t>Coggan et al. 2019</a:t>
                      </a:r>
                    </a:p>
                  </a:txBody>
                  <a:tcPr anchor="ctr"/>
                </a:tc>
                <a:tc>
                  <a:txBody>
                    <a:bodyPr/>
                    <a:lstStyle/>
                    <a:p>
                      <a:pPr algn="ctr"/>
                      <a:r>
                        <a:rPr lang="en-US" dirty="0"/>
                        <a:t>2017</a:t>
                      </a:r>
                    </a:p>
                  </a:txBody>
                  <a:tcPr anchor="ctr"/>
                </a:tc>
                <a:tc>
                  <a:txBody>
                    <a:bodyPr/>
                    <a:lstStyle/>
                    <a:p>
                      <a:pPr algn="ctr"/>
                      <a:r>
                        <a:rPr lang="en-US" dirty="0"/>
                        <a:t>2.6</a:t>
                      </a:r>
                    </a:p>
                  </a:txBody>
                  <a:tcPr anchor="ctr"/>
                </a:tc>
                <a:tc>
                  <a:txBody>
                    <a:bodyPr/>
                    <a:lstStyle/>
                    <a:p>
                      <a:pPr algn="ctr"/>
                      <a:r>
                        <a:rPr lang="en-US" dirty="0"/>
                        <a:t>14</a:t>
                      </a:r>
                    </a:p>
                  </a:txBody>
                  <a:tcPr anchor="ctr"/>
                </a:tc>
                <a:tc>
                  <a:txBody>
                    <a:bodyPr/>
                    <a:lstStyle/>
                    <a:p>
                      <a:pPr algn="ctr"/>
                      <a:r>
                        <a:rPr lang="en-US" dirty="0"/>
                        <a:t>average</a:t>
                      </a:r>
                    </a:p>
                  </a:txBody>
                  <a:tcPr anchor="ctr"/>
                </a:tc>
                <a:extLst>
                  <a:ext uri="{0D108BD9-81ED-4DB2-BD59-A6C34878D82A}">
                    <a16:rowId xmlns:a16="http://schemas.microsoft.com/office/drawing/2014/main" val="3748101512"/>
                  </a:ext>
                </a:extLst>
              </a:tr>
            </a:tbl>
          </a:graphicData>
        </a:graphic>
      </p:graphicFrame>
    </p:spTree>
    <p:extLst>
      <p:ext uri="{BB962C8B-B14F-4D97-AF65-F5344CB8AC3E}">
        <p14:creationId xmlns:p14="http://schemas.microsoft.com/office/powerpoint/2010/main" val="126524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063F-B8CD-47C7-96A5-A118A5DF208B}"/>
              </a:ext>
            </a:extLst>
          </p:cNvPr>
          <p:cNvSpPr>
            <a:spLocks noGrp="1"/>
          </p:cNvSpPr>
          <p:nvPr>
            <p:ph type="title"/>
          </p:nvPr>
        </p:nvSpPr>
        <p:spPr/>
        <p:txBody>
          <a:bodyPr/>
          <a:lstStyle/>
          <a:p>
            <a:r>
              <a:rPr lang="en-US" dirty="0"/>
              <a:t>PFAS in Sewage Sludge: PFAS Concentrations Changes Over Time</a:t>
            </a:r>
          </a:p>
        </p:txBody>
      </p:sp>
      <p:graphicFrame>
        <p:nvGraphicFramePr>
          <p:cNvPr id="4" name="Table 4">
            <a:extLst>
              <a:ext uri="{FF2B5EF4-FFF2-40B4-BE49-F238E27FC236}">
                <a16:creationId xmlns:a16="http://schemas.microsoft.com/office/drawing/2014/main" id="{AF424588-FB6C-40C1-A47D-A715E327F07F}"/>
              </a:ext>
            </a:extLst>
          </p:cNvPr>
          <p:cNvGraphicFramePr>
            <a:graphicFrameLocks noGrp="1"/>
          </p:cNvGraphicFramePr>
          <p:nvPr>
            <p:ph idx="1"/>
            <p:extLst>
              <p:ext uri="{D42A27DB-BD31-4B8C-83A1-F6EECF244321}">
                <p14:modId xmlns:p14="http://schemas.microsoft.com/office/powerpoint/2010/main" val="3123666657"/>
              </p:ext>
            </p:extLst>
          </p:nvPr>
        </p:nvGraphicFramePr>
        <p:xfrm>
          <a:off x="838200" y="1825624"/>
          <a:ext cx="10947400" cy="4849182"/>
        </p:xfrm>
        <a:graphic>
          <a:graphicData uri="http://schemas.openxmlformats.org/drawingml/2006/table">
            <a:tbl>
              <a:tblPr firstRow="1" bandRow="1">
                <a:tableStyleId>{5C22544A-7EE6-4342-B048-85BDC9FD1C3A}</a:tableStyleId>
              </a:tblPr>
              <a:tblGrid>
                <a:gridCol w="2736850">
                  <a:extLst>
                    <a:ext uri="{9D8B030D-6E8A-4147-A177-3AD203B41FA5}">
                      <a16:colId xmlns:a16="http://schemas.microsoft.com/office/drawing/2014/main" val="1582161056"/>
                    </a:ext>
                  </a:extLst>
                </a:gridCol>
                <a:gridCol w="2736850">
                  <a:extLst>
                    <a:ext uri="{9D8B030D-6E8A-4147-A177-3AD203B41FA5}">
                      <a16:colId xmlns:a16="http://schemas.microsoft.com/office/drawing/2014/main" val="3657818846"/>
                    </a:ext>
                  </a:extLst>
                </a:gridCol>
                <a:gridCol w="2736850">
                  <a:extLst>
                    <a:ext uri="{9D8B030D-6E8A-4147-A177-3AD203B41FA5}">
                      <a16:colId xmlns:a16="http://schemas.microsoft.com/office/drawing/2014/main" val="1473309945"/>
                    </a:ext>
                  </a:extLst>
                </a:gridCol>
                <a:gridCol w="2736850">
                  <a:extLst>
                    <a:ext uri="{9D8B030D-6E8A-4147-A177-3AD203B41FA5}">
                      <a16:colId xmlns:a16="http://schemas.microsoft.com/office/drawing/2014/main" val="2189705435"/>
                    </a:ext>
                  </a:extLst>
                </a:gridCol>
              </a:tblGrid>
              <a:tr h="437198">
                <a:tc>
                  <a:txBody>
                    <a:bodyPr/>
                    <a:lstStyle/>
                    <a:p>
                      <a:pPr algn="ctr"/>
                      <a:r>
                        <a:rPr lang="en-US" dirty="0"/>
                        <a:t>Compound </a:t>
                      </a:r>
                    </a:p>
                  </a:txBody>
                  <a:tcPr anchor="b"/>
                </a:tc>
                <a:tc>
                  <a:txBody>
                    <a:bodyPr/>
                    <a:lstStyle/>
                    <a:p>
                      <a:pPr algn="ctr"/>
                      <a:r>
                        <a:rPr lang="en-US" sz="1800" b="1" i="0" u="none" strike="noStrike" kern="1200" baseline="0" dirty="0">
                          <a:solidFill>
                            <a:schemeClr val="lt1"/>
                          </a:solidFill>
                          <a:latin typeface="+mn-lt"/>
                          <a:ea typeface="+mn-ea"/>
                          <a:cs typeface="+mn-cs"/>
                        </a:rPr>
                        <a:t>Venkatesan &amp; </a:t>
                      </a:r>
                      <a:r>
                        <a:rPr lang="en-US" sz="1800" b="1" i="0" u="none" strike="noStrike" kern="1200" baseline="0" dirty="0" err="1">
                          <a:solidFill>
                            <a:schemeClr val="lt1"/>
                          </a:solidFill>
                          <a:latin typeface="+mn-lt"/>
                          <a:ea typeface="+mn-ea"/>
                          <a:cs typeface="+mn-cs"/>
                        </a:rPr>
                        <a:t>Halden</a:t>
                      </a:r>
                      <a:endParaRPr lang="en-US" sz="1800" b="1" i="0" u="none" strike="noStrike" kern="1200" baseline="0" dirty="0">
                        <a:solidFill>
                          <a:schemeClr val="lt1"/>
                        </a:solidFill>
                        <a:latin typeface="+mn-lt"/>
                        <a:ea typeface="+mn-ea"/>
                        <a:cs typeface="+mn-cs"/>
                      </a:endParaRPr>
                    </a:p>
                    <a:p>
                      <a:pPr algn="ctr"/>
                      <a:r>
                        <a:rPr lang="en-US" sz="1800" b="1" i="0" u="none" strike="noStrike" kern="1200" baseline="0" dirty="0">
                          <a:solidFill>
                            <a:schemeClr val="lt1"/>
                          </a:solidFill>
                          <a:latin typeface="+mn-lt"/>
                          <a:ea typeface="+mn-ea"/>
                          <a:cs typeface="+mn-cs"/>
                        </a:rPr>
                        <a:t>2013 ng/g </a:t>
                      </a:r>
                    </a:p>
                    <a:p>
                      <a:pPr algn="ctr"/>
                      <a:r>
                        <a:rPr lang="en-US" sz="1800" b="1" i="0" u="none" strike="noStrike" kern="1200" baseline="0" dirty="0">
                          <a:solidFill>
                            <a:schemeClr val="lt1"/>
                          </a:solidFill>
                          <a:latin typeface="+mn-lt"/>
                          <a:ea typeface="+mn-ea"/>
                          <a:cs typeface="+mn-cs"/>
                        </a:rPr>
                        <a:t>(2001 averages)</a:t>
                      </a:r>
                      <a:endParaRPr lang="en-US" dirty="0"/>
                    </a:p>
                  </a:txBody>
                  <a:tcPr anchor="b"/>
                </a:tc>
                <a:tc>
                  <a:txBody>
                    <a:bodyPr/>
                    <a:lstStyle/>
                    <a:p>
                      <a:pPr algn="ctr"/>
                      <a:r>
                        <a:rPr lang="en-US" sz="1800" b="1" i="0" u="none" strike="noStrike" kern="1200" baseline="0" dirty="0">
                          <a:solidFill>
                            <a:schemeClr val="lt1"/>
                          </a:solidFill>
                          <a:latin typeface="+mn-lt"/>
                          <a:ea typeface="+mn-ea"/>
                          <a:cs typeface="+mn-cs"/>
                        </a:rPr>
                        <a:t>Gottschall et al. 2016</a:t>
                      </a:r>
                    </a:p>
                    <a:p>
                      <a:pPr algn="ctr"/>
                      <a:r>
                        <a:rPr lang="en-US" sz="1800" b="1" i="0" u="none" strike="noStrike" kern="1200" baseline="0" dirty="0">
                          <a:solidFill>
                            <a:schemeClr val="lt1"/>
                          </a:solidFill>
                          <a:latin typeface="+mn-lt"/>
                          <a:ea typeface="+mn-ea"/>
                          <a:cs typeface="+mn-cs"/>
                        </a:rPr>
                        <a:t>ng/g (2009 data point)</a:t>
                      </a:r>
                      <a:endParaRPr lang="en-US" dirty="0"/>
                    </a:p>
                  </a:txBody>
                  <a:tcPr anchor="b"/>
                </a:tc>
                <a:tc>
                  <a:txBody>
                    <a:bodyPr/>
                    <a:lstStyle/>
                    <a:p>
                      <a:pPr algn="ctr"/>
                      <a:r>
                        <a:rPr lang="en-US" sz="1800" b="1" i="0" u="none" strike="noStrike" kern="1200" baseline="0" dirty="0">
                          <a:solidFill>
                            <a:schemeClr val="lt1"/>
                          </a:solidFill>
                          <a:latin typeface="+mn-lt"/>
                          <a:ea typeface="+mn-ea"/>
                          <a:cs typeface="+mn-cs"/>
                        </a:rPr>
                        <a:t>NEBRA/DES Data</a:t>
                      </a:r>
                    </a:p>
                    <a:p>
                      <a:pPr algn="ctr"/>
                      <a:r>
                        <a:rPr lang="en-US" sz="1800" b="1" i="0" u="none" strike="noStrike" kern="1200" baseline="0" dirty="0">
                          <a:solidFill>
                            <a:schemeClr val="lt1"/>
                          </a:solidFill>
                          <a:latin typeface="+mn-lt"/>
                          <a:ea typeface="+mn-ea"/>
                          <a:cs typeface="+mn-cs"/>
                        </a:rPr>
                        <a:t>ng/g (2017 averages)</a:t>
                      </a:r>
                      <a:endParaRPr lang="en-US" dirty="0"/>
                    </a:p>
                  </a:txBody>
                  <a:tcPr anchor="b"/>
                </a:tc>
                <a:extLst>
                  <a:ext uri="{0D108BD9-81ED-4DB2-BD59-A6C34878D82A}">
                    <a16:rowId xmlns:a16="http://schemas.microsoft.com/office/drawing/2014/main" val="2471584259"/>
                  </a:ext>
                </a:extLst>
              </a:tr>
              <a:tr h="437198">
                <a:tc>
                  <a:txBody>
                    <a:bodyPr/>
                    <a:lstStyle/>
                    <a:p>
                      <a:pPr algn="l"/>
                      <a:r>
                        <a:rPr lang="en-US" dirty="0"/>
                        <a:t>PFBA</a:t>
                      </a:r>
                    </a:p>
                  </a:txBody>
                  <a:tcPr anchor="ctr"/>
                </a:tc>
                <a:tc>
                  <a:txBody>
                    <a:bodyPr/>
                    <a:lstStyle/>
                    <a:p>
                      <a:pPr algn="ctr"/>
                      <a:r>
                        <a:rPr lang="en-US" dirty="0"/>
                        <a:t>2</a:t>
                      </a:r>
                    </a:p>
                  </a:txBody>
                  <a:tcPr anchor="ctr"/>
                </a:tc>
                <a:tc>
                  <a:txBody>
                    <a:bodyPr/>
                    <a:lstStyle/>
                    <a:p>
                      <a:pPr algn="ctr"/>
                      <a:r>
                        <a:rPr lang="en-US" dirty="0"/>
                        <a:t>&lt;0.4</a:t>
                      </a:r>
                    </a:p>
                  </a:txBody>
                  <a:tcPr anchor="ctr"/>
                </a:tc>
                <a:tc>
                  <a:txBody>
                    <a:bodyPr/>
                    <a:lstStyle/>
                    <a:p>
                      <a:pPr algn="ctr"/>
                      <a:r>
                        <a:rPr lang="en-US" dirty="0"/>
                        <a:t>34.6</a:t>
                      </a:r>
                    </a:p>
                  </a:txBody>
                  <a:tcPr anchor="ctr"/>
                </a:tc>
                <a:extLst>
                  <a:ext uri="{0D108BD9-81ED-4DB2-BD59-A6C34878D82A}">
                    <a16:rowId xmlns:a16="http://schemas.microsoft.com/office/drawing/2014/main" val="3905995824"/>
                  </a:ext>
                </a:extLst>
              </a:tr>
              <a:tr h="437198">
                <a:tc>
                  <a:txBody>
                    <a:bodyPr/>
                    <a:lstStyle/>
                    <a:p>
                      <a:pPr algn="l"/>
                      <a:r>
                        <a:rPr lang="en-US" dirty="0" err="1"/>
                        <a:t>PFPeA</a:t>
                      </a:r>
                      <a:endParaRPr lang="en-US" dirty="0"/>
                    </a:p>
                  </a:txBody>
                  <a:tcPr anchor="ctr"/>
                </a:tc>
                <a:tc>
                  <a:txBody>
                    <a:bodyPr/>
                    <a:lstStyle/>
                    <a:p>
                      <a:pPr algn="ctr"/>
                      <a:r>
                        <a:rPr lang="en-US" dirty="0"/>
                        <a:t>3.5</a:t>
                      </a:r>
                    </a:p>
                  </a:txBody>
                  <a:tcPr anchor="ctr"/>
                </a:tc>
                <a:tc>
                  <a:txBody>
                    <a:bodyPr/>
                    <a:lstStyle/>
                    <a:p>
                      <a:pPr algn="ctr"/>
                      <a:r>
                        <a:rPr lang="en-US" dirty="0"/>
                        <a:t>1.2</a:t>
                      </a:r>
                    </a:p>
                  </a:txBody>
                  <a:tcPr anchor="ctr"/>
                </a:tc>
                <a:tc>
                  <a:txBody>
                    <a:bodyPr/>
                    <a:lstStyle/>
                    <a:p>
                      <a:pPr algn="ctr"/>
                      <a:r>
                        <a:rPr lang="en-US" dirty="0"/>
                        <a:t>22.5</a:t>
                      </a:r>
                    </a:p>
                  </a:txBody>
                  <a:tcPr anchor="ctr"/>
                </a:tc>
                <a:extLst>
                  <a:ext uri="{0D108BD9-81ED-4DB2-BD59-A6C34878D82A}">
                    <a16:rowId xmlns:a16="http://schemas.microsoft.com/office/drawing/2014/main" val="3308252765"/>
                  </a:ext>
                </a:extLst>
              </a:tr>
              <a:tr h="437198">
                <a:tc>
                  <a:txBody>
                    <a:bodyPr/>
                    <a:lstStyle/>
                    <a:p>
                      <a:pPr algn="l"/>
                      <a:r>
                        <a:rPr lang="en-US" dirty="0" err="1"/>
                        <a:t>PFHxA</a:t>
                      </a:r>
                      <a:endParaRPr lang="en-US" dirty="0"/>
                    </a:p>
                  </a:txBody>
                  <a:tcPr anchor="ctr"/>
                </a:tc>
                <a:tc>
                  <a:txBody>
                    <a:bodyPr/>
                    <a:lstStyle/>
                    <a:p>
                      <a:pPr algn="ctr"/>
                      <a:r>
                        <a:rPr lang="en-US" dirty="0"/>
                        <a:t>6.2</a:t>
                      </a:r>
                    </a:p>
                  </a:txBody>
                  <a:tcPr anchor="ctr"/>
                </a:tc>
                <a:tc>
                  <a:txBody>
                    <a:bodyPr/>
                    <a:lstStyle/>
                    <a:p>
                      <a:pPr algn="ctr"/>
                      <a:r>
                        <a:rPr lang="en-US" dirty="0"/>
                        <a:t>1.5</a:t>
                      </a:r>
                    </a:p>
                  </a:txBody>
                  <a:tcPr anchor="ctr"/>
                </a:tc>
                <a:tc>
                  <a:txBody>
                    <a:bodyPr/>
                    <a:lstStyle/>
                    <a:p>
                      <a:pPr algn="ctr"/>
                      <a:r>
                        <a:rPr lang="en-US" dirty="0"/>
                        <a:t>11.0</a:t>
                      </a:r>
                    </a:p>
                  </a:txBody>
                  <a:tcPr anchor="ctr"/>
                </a:tc>
                <a:extLst>
                  <a:ext uri="{0D108BD9-81ED-4DB2-BD59-A6C34878D82A}">
                    <a16:rowId xmlns:a16="http://schemas.microsoft.com/office/drawing/2014/main" val="3258981245"/>
                  </a:ext>
                </a:extLst>
              </a:tr>
              <a:tr h="437198">
                <a:tc>
                  <a:txBody>
                    <a:bodyPr/>
                    <a:lstStyle/>
                    <a:p>
                      <a:pPr algn="l"/>
                      <a:r>
                        <a:rPr lang="en-US" dirty="0" err="1"/>
                        <a:t>PFHpA</a:t>
                      </a:r>
                      <a:endParaRPr lang="en-US" dirty="0"/>
                    </a:p>
                  </a:txBody>
                  <a:tcPr anchor="ctr"/>
                </a:tc>
                <a:tc>
                  <a:txBody>
                    <a:bodyPr/>
                    <a:lstStyle/>
                    <a:p>
                      <a:pPr algn="ctr"/>
                      <a:r>
                        <a:rPr lang="en-US" dirty="0"/>
                        <a:t>3.4</a:t>
                      </a:r>
                    </a:p>
                  </a:txBody>
                  <a:tcPr anchor="ctr"/>
                </a:tc>
                <a:tc>
                  <a:txBody>
                    <a:bodyPr/>
                    <a:lstStyle/>
                    <a:p>
                      <a:pPr algn="ctr"/>
                      <a:r>
                        <a:rPr lang="en-US" dirty="0"/>
                        <a:t>&lt;0.4</a:t>
                      </a:r>
                    </a:p>
                  </a:txBody>
                  <a:tcPr anchor="ctr"/>
                </a:tc>
                <a:tc>
                  <a:txBody>
                    <a:bodyPr/>
                    <a:lstStyle/>
                    <a:p>
                      <a:pPr algn="ctr"/>
                      <a:r>
                        <a:rPr lang="en-US" dirty="0"/>
                        <a:t>1.1</a:t>
                      </a:r>
                    </a:p>
                  </a:txBody>
                  <a:tcPr anchor="ctr"/>
                </a:tc>
                <a:extLst>
                  <a:ext uri="{0D108BD9-81ED-4DB2-BD59-A6C34878D82A}">
                    <a16:rowId xmlns:a16="http://schemas.microsoft.com/office/drawing/2014/main" val="3471832276"/>
                  </a:ext>
                </a:extLst>
              </a:tr>
              <a:tr h="437198">
                <a:tc>
                  <a:txBody>
                    <a:bodyPr/>
                    <a:lstStyle/>
                    <a:p>
                      <a:pPr algn="l"/>
                      <a:r>
                        <a:rPr lang="en-US" dirty="0"/>
                        <a:t>PFOA</a:t>
                      </a:r>
                    </a:p>
                  </a:txBody>
                  <a:tcPr anchor="ctr"/>
                </a:tc>
                <a:tc>
                  <a:txBody>
                    <a:bodyPr/>
                    <a:lstStyle/>
                    <a:p>
                      <a:pPr algn="ctr"/>
                      <a:r>
                        <a:rPr lang="en-US" dirty="0"/>
                        <a:t>34</a:t>
                      </a:r>
                    </a:p>
                  </a:txBody>
                  <a:tcPr anchor="ctr"/>
                </a:tc>
                <a:tc>
                  <a:txBody>
                    <a:bodyPr/>
                    <a:lstStyle/>
                    <a:p>
                      <a:pPr algn="ctr"/>
                      <a:r>
                        <a:rPr lang="en-US" dirty="0"/>
                        <a:t>1.6</a:t>
                      </a:r>
                    </a:p>
                  </a:txBody>
                  <a:tcPr anchor="ctr"/>
                </a:tc>
                <a:tc>
                  <a:txBody>
                    <a:bodyPr/>
                    <a:lstStyle/>
                    <a:p>
                      <a:pPr algn="ctr"/>
                      <a:r>
                        <a:rPr lang="en-US" dirty="0"/>
                        <a:t>6.7</a:t>
                      </a:r>
                    </a:p>
                  </a:txBody>
                  <a:tcPr anchor="ctr"/>
                </a:tc>
                <a:extLst>
                  <a:ext uri="{0D108BD9-81ED-4DB2-BD59-A6C34878D82A}">
                    <a16:rowId xmlns:a16="http://schemas.microsoft.com/office/drawing/2014/main" val="3064996617"/>
                  </a:ext>
                </a:extLst>
              </a:tr>
              <a:tr h="437198">
                <a:tc>
                  <a:txBody>
                    <a:bodyPr/>
                    <a:lstStyle/>
                    <a:p>
                      <a:pPr algn="l"/>
                      <a:r>
                        <a:rPr lang="en-US" dirty="0"/>
                        <a:t>PFNA</a:t>
                      </a:r>
                    </a:p>
                  </a:txBody>
                  <a:tcPr anchor="ctr"/>
                </a:tc>
                <a:tc>
                  <a:txBody>
                    <a:bodyPr/>
                    <a:lstStyle/>
                    <a:p>
                      <a:pPr algn="ctr"/>
                      <a:r>
                        <a:rPr lang="en-US" dirty="0"/>
                        <a:t>9.2</a:t>
                      </a:r>
                    </a:p>
                  </a:txBody>
                  <a:tcPr anchor="ctr"/>
                </a:tc>
                <a:tc>
                  <a:txBody>
                    <a:bodyPr/>
                    <a:lstStyle/>
                    <a:p>
                      <a:pPr algn="ctr"/>
                      <a:r>
                        <a:rPr lang="en-US" dirty="0"/>
                        <a:t>19</a:t>
                      </a:r>
                    </a:p>
                  </a:txBody>
                  <a:tcPr anchor="ctr"/>
                </a:tc>
                <a:tc>
                  <a:txBody>
                    <a:bodyPr/>
                    <a:lstStyle/>
                    <a:p>
                      <a:pPr algn="ctr"/>
                      <a:r>
                        <a:rPr lang="en-US" dirty="0"/>
                        <a:t>2.6</a:t>
                      </a:r>
                    </a:p>
                  </a:txBody>
                  <a:tcPr anchor="ctr"/>
                </a:tc>
                <a:extLst>
                  <a:ext uri="{0D108BD9-81ED-4DB2-BD59-A6C34878D82A}">
                    <a16:rowId xmlns:a16="http://schemas.microsoft.com/office/drawing/2014/main" val="393410424"/>
                  </a:ext>
                </a:extLst>
              </a:tr>
              <a:tr h="437198">
                <a:tc>
                  <a:txBody>
                    <a:bodyPr/>
                    <a:lstStyle/>
                    <a:p>
                      <a:pPr algn="l"/>
                      <a:r>
                        <a:rPr lang="en-US" dirty="0"/>
                        <a:t>PFBS</a:t>
                      </a:r>
                    </a:p>
                  </a:txBody>
                  <a:tcPr anchor="ctr"/>
                </a:tc>
                <a:tc>
                  <a:txBody>
                    <a:bodyPr/>
                    <a:lstStyle/>
                    <a:p>
                      <a:pPr algn="ctr"/>
                      <a:r>
                        <a:rPr lang="en-US" dirty="0"/>
                        <a:t>3.4</a:t>
                      </a:r>
                    </a:p>
                  </a:txBody>
                  <a:tcPr anchor="ctr"/>
                </a:tc>
                <a:tc>
                  <a:txBody>
                    <a:bodyPr/>
                    <a:lstStyle/>
                    <a:p>
                      <a:pPr algn="ctr"/>
                      <a:r>
                        <a:rPr lang="en-US" dirty="0"/>
                        <a:t>22</a:t>
                      </a:r>
                    </a:p>
                  </a:txBody>
                  <a:tcPr anchor="ctr"/>
                </a:tc>
                <a:tc>
                  <a:txBody>
                    <a:bodyPr/>
                    <a:lstStyle/>
                    <a:p>
                      <a:pPr algn="ctr"/>
                      <a:r>
                        <a:rPr lang="en-US" dirty="0"/>
                        <a:t>5.7</a:t>
                      </a:r>
                    </a:p>
                  </a:txBody>
                  <a:tcPr anchor="ctr"/>
                </a:tc>
                <a:extLst>
                  <a:ext uri="{0D108BD9-81ED-4DB2-BD59-A6C34878D82A}">
                    <a16:rowId xmlns:a16="http://schemas.microsoft.com/office/drawing/2014/main" val="2160223523"/>
                  </a:ext>
                </a:extLst>
              </a:tr>
              <a:tr h="437198">
                <a:tc>
                  <a:txBody>
                    <a:bodyPr/>
                    <a:lstStyle/>
                    <a:p>
                      <a:pPr algn="l"/>
                      <a:r>
                        <a:rPr lang="en-US" dirty="0" err="1"/>
                        <a:t>PFHxS</a:t>
                      </a:r>
                      <a:endParaRPr lang="en-US" dirty="0"/>
                    </a:p>
                  </a:txBody>
                  <a:tcPr anchor="ctr"/>
                </a:tc>
                <a:tc>
                  <a:txBody>
                    <a:bodyPr/>
                    <a:lstStyle/>
                    <a:p>
                      <a:pPr algn="ctr"/>
                      <a:r>
                        <a:rPr lang="en-US" dirty="0"/>
                        <a:t>5.9</a:t>
                      </a:r>
                    </a:p>
                  </a:txBody>
                  <a:tcPr anchor="ctr"/>
                </a:tc>
                <a:tc>
                  <a:txBody>
                    <a:bodyPr/>
                    <a:lstStyle/>
                    <a:p>
                      <a:pPr algn="ctr"/>
                      <a:r>
                        <a:rPr lang="en-US" dirty="0"/>
                        <a:t>&lt;0.7</a:t>
                      </a:r>
                    </a:p>
                  </a:txBody>
                  <a:tcPr anchor="ctr"/>
                </a:tc>
                <a:tc>
                  <a:txBody>
                    <a:bodyPr/>
                    <a:lstStyle/>
                    <a:p>
                      <a:pPr algn="ctr"/>
                      <a:r>
                        <a:rPr lang="en-US" dirty="0"/>
                        <a:t>13.3</a:t>
                      </a:r>
                    </a:p>
                  </a:txBody>
                  <a:tcPr anchor="ctr"/>
                </a:tc>
                <a:extLst>
                  <a:ext uri="{0D108BD9-81ED-4DB2-BD59-A6C34878D82A}">
                    <a16:rowId xmlns:a16="http://schemas.microsoft.com/office/drawing/2014/main" val="655692341"/>
                  </a:ext>
                </a:extLst>
              </a:tr>
              <a:tr h="437198">
                <a:tc>
                  <a:txBody>
                    <a:bodyPr/>
                    <a:lstStyle/>
                    <a:p>
                      <a:pPr algn="l"/>
                      <a:r>
                        <a:rPr lang="en-US" dirty="0"/>
                        <a:t>PFOS</a:t>
                      </a:r>
                    </a:p>
                  </a:txBody>
                  <a:tcPr anchor="ctr"/>
                </a:tc>
                <a:tc>
                  <a:txBody>
                    <a:bodyPr/>
                    <a:lstStyle/>
                    <a:p>
                      <a:pPr algn="ctr"/>
                      <a:r>
                        <a:rPr lang="en-US" dirty="0"/>
                        <a:t>403</a:t>
                      </a:r>
                    </a:p>
                  </a:txBody>
                  <a:tcPr anchor="ctr"/>
                </a:tc>
                <a:tc>
                  <a:txBody>
                    <a:bodyPr/>
                    <a:lstStyle/>
                    <a:p>
                      <a:pPr algn="ctr"/>
                      <a:r>
                        <a:rPr lang="en-US" dirty="0"/>
                        <a:t>7.2</a:t>
                      </a:r>
                    </a:p>
                  </a:txBody>
                  <a:tcPr anchor="ctr"/>
                </a:tc>
                <a:tc>
                  <a:txBody>
                    <a:bodyPr/>
                    <a:lstStyle/>
                    <a:p>
                      <a:pPr algn="ctr"/>
                      <a:r>
                        <a:rPr lang="en-US" dirty="0"/>
                        <a:t>34</a:t>
                      </a:r>
                    </a:p>
                  </a:txBody>
                  <a:tcPr anchor="ctr"/>
                </a:tc>
                <a:extLst>
                  <a:ext uri="{0D108BD9-81ED-4DB2-BD59-A6C34878D82A}">
                    <a16:rowId xmlns:a16="http://schemas.microsoft.com/office/drawing/2014/main" val="1131462527"/>
                  </a:ext>
                </a:extLst>
              </a:tr>
            </a:tbl>
          </a:graphicData>
        </a:graphic>
      </p:graphicFrame>
    </p:spTree>
    <p:extLst>
      <p:ext uri="{BB962C8B-B14F-4D97-AF65-F5344CB8AC3E}">
        <p14:creationId xmlns:p14="http://schemas.microsoft.com/office/powerpoint/2010/main" val="208537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8CE3F-2711-481F-8E3E-D8FC32F1706F}"/>
              </a:ext>
            </a:extLst>
          </p:cNvPr>
          <p:cNvSpPr>
            <a:spLocks noGrp="1"/>
          </p:cNvSpPr>
          <p:nvPr>
            <p:ph type="title"/>
          </p:nvPr>
        </p:nvSpPr>
        <p:spPr>
          <a:xfrm>
            <a:off x="838200" y="365126"/>
            <a:ext cx="10515600" cy="1046986"/>
          </a:xfrm>
        </p:spPr>
        <p:txBody>
          <a:bodyPr/>
          <a:lstStyle/>
          <a:p>
            <a:r>
              <a:rPr lang="en-US" dirty="0"/>
              <a:t>PFAS in Sewage Sludge</a:t>
            </a:r>
          </a:p>
        </p:txBody>
      </p:sp>
      <p:sp>
        <p:nvSpPr>
          <p:cNvPr id="6" name="Content Placeholder 5">
            <a:extLst>
              <a:ext uri="{FF2B5EF4-FFF2-40B4-BE49-F238E27FC236}">
                <a16:creationId xmlns:a16="http://schemas.microsoft.com/office/drawing/2014/main" id="{BFB5499F-6522-46CC-8972-F165EB972D71}"/>
              </a:ext>
            </a:extLst>
          </p:cNvPr>
          <p:cNvSpPr>
            <a:spLocks noGrp="1"/>
          </p:cNvSpPr>
          <p:nvPr>
            <p:ph idx="1"/>
          </p:nvPr>
        </p:nvSpPr>
        <p:spPr>
          <a:xfrm>
            <a:off x="2152650" y="1690689"/>
            <a:ext cx="7886700" cy="4811712"/>
          </a:xfrm>
        </p:spPr>
        <p:txBody>
          <a:bodyPr/>
          <a:lstStyle/>
          <a:p>
            <a:pPr marL="0" indent="0">
              <a:buNone/>
            </a:pPr>
            <a:r>
              <a:rPr lang="en-US" dirty="0"/>
              <a:t> 2017 PFAS data compiled by NHDES and NEBRA,</a:t>
            </a:r>
          </a:p>
          <a:p>
            <a:pPr marL="0" indent="0">
              <a:buNone/>
            </a:pPr>
            <a:r>
              <a:rPr lang="en-US" dirty="0"/>
              <a:t>22 facilities from NH and Northeast, 27 data points</a:t>
            </a:r>
          </a:p>
        </p:txBody>
      </p:sp>
      <p:graphicFrame>
        <p:nvGraphicFramePr>
          <p:cNvPr id="5" name="Table 4">
            <a:extLst>
              <a:ext uri="{FF2B5EF4-FFF2-40B4-BE49-F238E27FC236}">
                <a16:creationId xmlns:a16="http://schemas.microsoft.com/office/drawing/2014/main" id="{45E7B7AB-3334-4A5F-83D1-7D64EE44063A}"/>
              </a:ext>
            </a:extLst>
          </p:cNvPr>
          <p:cNvGraphicFramePr>
            <a:graphicFrameLocks noGrp="1"/>
          </p:cNvGraphicFramePr>
          <p:nvPr>
            <p:extLst>
              <p:ext uri="{D42A27DB-BD31-4B8C-83A1-F6EECF244321}">
                <p14:modId xmlns:p14="http://schemas.microsoft.com/office/powerpoint/2010/main" val="3091119826"/>
              </p:ext>
            </p:extLst>
          </p:nvPr>
        </p:nvGraphicFramePr>
        <p:xfrm>
          <a:off x="2438400" y="2766060"/>
          <a:ext cx="6954984" cy="3634750"/>
        </p:xfrm>
        <a:graphic>
          <a:graphicData uri="http://schemas.openxmlformats.org/drawingml/2006/table">
            <a:tbl>
              <a:tblPr firstRow="1" firstCol="1" bandRow="1">
                <a:tableStyleId>{5C22544A-7EE6-4342-B048-85BDC9FD1C3A}</a:tableStyleId>
              </a:tblPr>
              <a:tblGrid>
                <a:gridCol w="1738746">
                  <a:extLst>
                    <a:ext uri="{9D8B030D-6E8A-4147-A177-3AD203B41FA5}">
                      <a16:colId xmlns:a16="http://schemas.microsoft.com/office/drawing/2014/main" val="405668892"/>
                    </a:ext>
                  </a:extLst>
                </a:gridCol>
                <a:gridCol w="1738746">
                  <a:extLst>
                    <a:ext uri="{9D8B030D-6E8A-4147-A177-3AD203B41FA5}">
                      <a16:colId xmlns:a16="http://schemas.microsoft.com/office/drawing/2014/main" val="2176532615"/>
                    </a:ext>
                  </a:extLst>
                </a:gridCol>
                <a:gridCol w="1738746">
                  <a:extLst>
                    <a:ext uri="{9D8B030D-6E8A-4147-A177-3AD203B41FA5}">
                      <a16:colId xmlns:a16="http://schemas.microsoft.com/office/drawing/2014/main" val="1909888367"/>
                    </a:ext>
                  </a:extLst>
                </a:gridCol>
                <a:gridCol w="1738746">
                  <a:extLst>
                    <a:ext uri="{9D8B030D-6E8A-4147-A177-3AD203B41FA5}">
                      <a16:colId xmlns:a16="http://schemas.microsoft.com/office/drawing/2014/main" val="3833721096"/>
                    </a:ext>
                  </a:extLst>
                </a:gridCol>
              </a:tblGrid>
              <a:tr h="363475">
                <a:tc>
                  <a:txBody>
                    <a:bodyPr/>
                    <a:lstStyle/>
                    <a:p>
                      <a:pPr marL="0" marR="0" algn="ctr">
                        <a:lnSpc>
                          <a:spcPct val="107000"/>
                        </a:lnSpc>
                        <a:spcBef>
                          <a:spcPts val="0"/>
                        </a:spcBef>
                        <a:spcAft>
                          <a:spcPts val="0"/>
                        </a:spcAft>
                      </a:pPr>
                      <a:r>
                        <a:rPr lang="en-US" sz="1400" dirty="0">
                          <a:effectLst/>
                        </a:rPr>
                        <a:t>Chemical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 detection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Conc. Range (</a:t>
                      </a:r>
                      <a:r>
                        <a:rPr lang="en-US" sz="1400" dirty="0" err="1">
                          <a:effectLst/>
                        </a:rPr>
                        <a:t>ug</a:t>
                      </a:r>
                      <a:r>
                        <a:rPr lang="en-US" sz="1400" dirty="0">
                          <a:effectLst/>
                        </a:rPr>
                        <a:t>/Kg)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Ave. Conc. (</a:t>
                      </a:r>
                      <a:r>
                        <a:rPr lang="en-US" sz="1400" dirty="0" err="1">
                          <a:effectLst/>
                        </a:rPr>
                        <a:t>ug</a:t>
                      </a:r>
                      <a:r>
                        <a:rPr lang="en-US" sz="1400" dirty="0">
                          <a:effectLst/>
                        </a:rPr>
                        <a:t>/Kg)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6037883"/>
                  </a:ext>
                </a:extLst>
              </a:tr>
              <a:tr h="363475">
                <a:tc>
                  <a:txBody>
                    <a:bodyPr/>
                    <a:lstStyle/>
                    <a:p>
                      <a:pPr marL="0" marR="0">
                        <a:lnSpc>
                          <a:spcPct val="107000"/>
                        </a:lnSpc>
                        <a:spcBef>
                          <a:spcPts val="0"/>
                        </a:spcBef>
                        <a:spcAft>
                          <a:spcPts val="0"/>
                        </a:spcAft>
                      </a:pPr>
                      <a:r>
                        <a:rPr lang="en-US" sz="1600" dirty="0">
                          <a:effectLst/>
                        </a:rPr>
                        <a:t>PFBA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0.54 – 140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6838916"/>
                  </a:ext>
                </a:extLst>
              </a:tr>
              <a:tr h="363475">
                <a:tc>
                  <a:txBody>
                    <a:bodyPr/>
                    <a:lstStyle/>
                    <a:p>
                      <a:pPr marL="0" marR="0">
                        <a:lnSpc>
                          <a:spcPct val="107000"/>
                        </a:lnSpc>
                        <a:spcBef>
                          <a:spcPts val="0"/>
                        </a:spcBef>
                        <a:spcAft>
                          <a:spcPts val="0"/>
                        </a:spcAft>
                      </a:pPr>
                      <a:r>
                        <a:rPr lang="en-US" sz="1600" dirty="0" err="1">
                          <a:effectLst/>
                        </a:rPr>
                        <a:t>PFPeA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18 – 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20133436"/>
                  </a:ext>
                </a:extLst>
              </a:tr>
              <a:tr h="363475">
                <a:tc>
                  <a:txBody>
                    <a:bodyPr/>
                    <a:lstStyle/>
                    <a:p>
                      <a:pPr marL="0" marR="0">
                        <a:lnSpc>
                          <a:spcPct val="107000"/>
                        </a:lnSpc>
                        <a:spcBef>
                          <a:spcPts val="0"/>
                        </a:spcBef>
                        <a:spcAft>
                          <a:spcPts val="0"/>
                        </a:spcAft>
                      </a:pPr>
                      <a:r>
                        <a:rPr lang="en-US" sz="1600" dirty="0" err="1">
                          <a:effectLst/>
                        </a:rPr>
                        <a:t>PFHxA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0.21 – 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4759995"/>
                  </a:ext>
                </a:extLst>
              </a:tr>
              <a:tr h="363475">
                <a:tc>
                  <a:txBody>
                    <a:bodyPr/>
                    <a:lstStyle/>
                    <a:p>
                      <a:pPr marL="0" marR="0">
                        <a:lnSpc>
                          <a:spcPct val="107000"/>
                        </a:lnSpc>
                        <a:spcBef>
                          <a:spcPts val="0"/>
                        </a:spcBef>
                        <a:spcAft>
                          <a:spcPts val="0"/>
                        </a:spcAft>
                      </a:pPr>
                      <a:r>
                        <a:rPr lang="en-US" sz="1600" dirty="0" err="1">
                          <a:effectLst/>
                        </a:rPr>
                        <a:t>PFHpA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0.077 – 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4024157"/>
                  </a:ext>
                </a:extLst>
              </a:tr>
              <a:tr h="363475">
                <a:tc>
                  <a:txBody>
                    <a:bodyPr/>
                    <a:lstStyle/>
                    <a:p>
                      <a:pPr marL="0" marR="0">
                        <a:lnSpc>
                          <a:spcPct val="107000"/>
                        </a:lnSpc>
                        <a:spcBef>
                          <a:spcPts val="0"/>
                        </a:spcBef>
                        <a:spcAft>
                          <a:spcPts val="0"/>
                        </a:spcAft>
                      </a:pPr>
                      <a:r>
                        <a:rPr lang="en-US" sz="1600">
                          <a:effectLst/>
                        </a:rPr>
                        <a:t>PFOA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1.1 –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2003467"/>
                  </a:ext>
                </a:extLst>
              </a:tr>
              <a:tr h="363475">
                <a:tc>
                  <a:txBody>
                    <a:bodyPr/>
                    <a:lstStyle/>
                    <a:p>
                      <a:pPr marL="0" marR="0">
                        <a:lnSpc>
                          <a:spcPct val="107000"/>
                        </a:lnSpc>
                        <a:spcBef>
                          <a:spcPts val="0"/>
                        </a:spcBef>
                        <a:spcAft>
                          <a:spcPts val="0"/>
                        </a:spcAft>
                      </a:pPr>
                      <a:r>
                        <a:rPr lang="en-US" sz="1600">
                          <a:effectLst/>
                        </a:rPr>
                        <a:t>PFNA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 – 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36782987"/>
                  </a:ext>
                </a:extLst>
              </a:tr>
              <a:tr h="363475">
                <a:tc>
                  <a:txBody>
                    <a:bodyPr/>
                    <a:lstStyle/>
                    <a:p>
                      <a:pPr marL="0" marR="0">
                        <a:lnSpc>
                          <a:spcPct val="107000"/>
                        </a:lnSpc>
                        <a:spcBef>
                          <a:spcPts val="0"/>
                        </a:spcBef>
                        <a:spcAft>
                          <a:spcPts val="0"/>
                        </a:spcAft>
                      </a:pPr>
                      <a:r>
                        <a:rPr lang="en-US" sz="1600">
                          <a:effectLst/>
                        </a:rPr>
                        <a:t>PFBS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5.2 – 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42551667"/>
                  </a:ext>
                </a:extLst>
              </a:tr>
              <a:tr h="363475">
                <a:tc>
                  <a:txBody>
                    <a:bodyPr/>
                    <a:lstStyle/>
                    <a:p>
                      <a:pPr marL="0" marR="0">
                        <a:lnSpc>
                          <a:spcPct val="107000"/>
                        </a:lnSpc>
                        <a:spcBef>
                          <a:spcPts val="0"/>
                        </a:spcBef>
                        <a:spcAft>
                          <a:spcPts val="0"/>
                        </a:spcAft>
                      </a:pPr>
                      <a:r>
                        <a:rPr lang="en-US" sz="1600">
                          <a:effectLst/>
                        </a:rPr>
                        <a:t>PFHxS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0.24 – 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79215304"/>
                  </a:ext>
                </a:extLst>
              </a:tr>
              <a:tr h="363475">
                <a:tc>
                  <a:txBody>
                    <a:bodyPr/>
                    <a:lstStyle/>
                    <a:p>
                      <a:pPr marL="0" marR="0">
                        <a:lnSpc>
                          <a:spcPct val="107000"/>
                        </a:lnSpc>
                        <a:spcBef>
                          <a:spcPts val="0"/>
                        </a:spcBef>
                        <a:spcAft>
                          <a:spcPts val="0"/>
                        </a:spcAft>
                      </a:pPr>
                      <a:r>
                        <a:rPr lang="en-US" sz="1600">
                          <a:effectLst/>
                        </a:rPr>
                        <a:t>PFOS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0.59 - 390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78047739"/>
                  </a:ext>
                </a:extLst>
              </a:tr>
            </a:tbl>
          </a:graphicData>
        </a:graphic>
      </p:graphicFrame>
    </p:spTree>
    <p:extLst>
      <p:ext uri="{BB962C8B-B14F-4D97-AF65-F5344CB8AC3E}">
        <p14:creationId xmlns:p14="http://schemas.microsoft.com/office/powerpoint/2010/main" val="3451236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9B29-7A98-46CF-941E-43D5A8293509}"/>
              </a:ext>
            </a:extLst>
          </p:cNvPr>
          <p:cNvSpPr>
            <a:spLocks noGrp="1"/>
          </p:cNvSpPr>
          <p:nvPr>
            <p:ph type="title"/>
          </p:nvPr>
        </p:nvSpPr>
        <p:spPr/>
        <p:txBody>
          <a:bodyPr>
            <a:normAutofit/>
          </a:bodyPr>
          <a:lstStyle/>
          <a:p>
            <a:r>
              <a:rPr lang="en-US" dirty="0"/>
              <a:t>Land Application of Residuals and Soil Impacts</a:t>
            </a:r>
          </a:p>
        </p:txBody>
      </p:sp>
      <p:sp>
        <p:nvSpPr>
          <p:cNvPr id="4" name="Content Placeholder 3">
            <a:extLst>
              <a:ext uri="{FF2B5EF4-FFF2-40B4-BE49-F238E27FC236}">
                <a16:creationId xmlns:a16="http://schemas.microsoft.com/office/drawing/2014/main" id="{8AA559E7-3D71-4597-93FE-49EFF80D1690}"/>
              </a:ext>
            </a:extLst>
          </p:cNvPr>
          <p:cNvSpPr>
            <a:spLocks noGrp="1"/>
          </p:cNvSpPr>
          <p:nvPr>
            <p:ph idx="1"/>
          </p:nvPr>
        </p:nvSpPr>
        <p:spPr>
          <a:xfrm>
            <a:off x="838200" y="1825625"/>
            <a:ext cx="10515600" cy="4667250"/>
          </a:xfrm>
        </p:spPr>
        <p:txBody>
          <a:bodyPr/>
          <a:lstStyle/>
          <a:p>
            <a:r>
              <a:rPr lang="en-US" dirty="0"/>
              <a:t>Land application of PFAS contaminated residuals results in detectable PFAS concentrations in the soil.</a:t>
            </a:r>
          </a:p>
          <a:p>
            <a:r>
              <a:rPr lang="en-US" dirty="0"/>
              <a:t>Soil concentrations following land application reported in the literature:</a:t>
            </a:r>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FAB5518D-3437-41F6-8B10-99F99B7A255F}"/>
              </a:ext>
            </a:extLst>
          </p:cNvPr>
          <p:cNvGraphicFramePr>
            <a:graphicFrameLocks noGrp="1"/>
          </p:cNvGraphicFramePr>
          <p:nvPr>
            <p:extLst>
              <p:ext uri="{D42A27DB-BD31-4B8C-83A1-F6EECF244321}">
                <p14:modId xmlns:p14="http://schemas.microsoft.com/office/powerpoint/2010/main" val="43948105"/>
              </p:ext>
            </p:extLst>
          </p:nvPr>
        </p:nvGraphicFramePr>
        <p:xfrm>
          <a:off x="3012867" y="3182518"/>
          <a:ext cx="7601528" cy="3291840"/>
        </p:xfrm>
        <a:graphic>
          <a:graphicData uri="http://schemas.openxmlformats.org/drawingml/2006/table">
            <a:tbl>
              <a:tblPr firstRow="1" bandRow="1">
                <a:tableStyleId>{5C22544A-7EE6-4342-B048-85BDC9FD1C3A}</a:tableStyleId>
              </a:tblPr>
              <a:tblGrid>
                <a:gridCol w="2438401">
                  <a:extLst>
                    <a:ext uri="{9D8B030D-6E8A-4147-A177-3AD203B41FA5}">
                      <a16:colId xmlns:a16="http://schemas.microsoft.com/office/drawing/2014/main" val="1656423412"/>
                    </a:ext>
                  </a:extLst>
                </a:gridCol>
                <a:gridCol w="1362363">
                  <a:extLst>
                    <a:ext uri="{9D8B030D-6E8A-4147-A177-3AD203B41FA5}">
                      <a16:colId xmlns:a16="http://schemas.microsoft.com/office/drawing/2014/main" val="1675452313"/>
                    </a:ext>
                  </a:extLst>
                </a:gridCol>
                <a:gridCol w="1900382">
                  <a:extLst>
                    <a:ext uri="{9D8B030D-6E8A-4147-A177-3AD203B41FA5}">
                      <a16:colId xmlns:a16="http://schemas.microsoft.com/office/drawing/2014/main" val="3342440227"/>
                    </a:ext>
                  </a:extLst>
                </a:gridCol>
                <a:gridCol w="1900382">
                  <a:extLst>
                    <a:ext uri="{9D8B030D-6E8A-4147-A177-3AD203B41FA5}">
                      <a16:colId xmlns:a16="http://schemas.microsoft.com/office/drawing/2014/main" val="1073177505"/>
                    </a:ext>
                  </a:extLst>
                </a:gridCol>
              </a:tblGrid>
              <a:tr h="364490">
                <a:tc>
                  <a:txBody>
                    <a:bodyPr/>
                    <a:lstStyle/>
                    <a:p>
                      <a:pPr algn="ctr"/>
                      <a:r>
                        <a:rPr lang="en-US" dirty="0"/>
                        <a:t>Source</a:t>
                      </a:r>
                    </a:p>
                  </a:txBody>
                  <a:tcPr anchor="b"/>
                </a:tc>
                <a:tc>
                  <a:txBody>
                    <a:bodyPr/>
                    <a:lstStyle/>
                    <a:p>
                      <a:pPr algn="ctr"/>
                      <a:r>
                        <a:rPr lang="en-US" dirty="0"/>
                        <a:t>Type of loading</a:t>
                      </a:r>
                    </a:p>
                  </a:txBody>
                  <a:tcPr anchor="b"/>
                </a:tc>
                <a:tc>
                  <a:txBody>
                    <a:bodyPr/>
                    <a:lstStyle/>
                    <a:p>
                      <a:pPr algn="ctr"/>
                      <a:r>
                        <a:rPr lang="en-US" dirty="0"/>
                        <a:t>PFOS (</a:t>
                      </a:r>
                      <a:r>
                        <a:rPr lang="en-US" dirty="0" err="1"/>
                        <a:t>ug</a:t>
                      </a:r>
                      <a:r>
                        <a:rPr lang="en-US" dirty="0"/>
                        <a:t>/Kg)</a:t>
                      </a:r>
                    </a:p>
                  </a:txBody>
                  <a:tcPr anchor="b"/>
                </a:tc>
                <a:tc>
                  <a:txBody>
                    <a:bodyPr/>
                    <a:lstStyle/>
                    <a:p>
                      <a:pPr algn="ctr"/>
                      <a:r>
                        <a:rPr lang="en-US" dirty="0"/>
                        <a:t>PFOA (</a:t>
                      </a:r>
                      <a:r>
                        <a:rPr lang="en-US" dirty="0" err="1"/>
                        <a:t>ug</a:t>
                      </a:r>
                      <a:r>
                        <a:rPr lang="en-US" dirty="0"/>
                        <a:t>/Kg)</a:t>
                      </a:r>
                    </a:p>
                  </a:txBody>
                  <a:tcPr anchor="b"/>
                </a:tc>
                <a:extLst>
                  <a:ext uri="{0D108BD9-81ED-4DB2-BD59-A6C34878D82A}">
                    <a16:rowId xmlns:a16="http://schemas.microsoft.com/office/drawing/2014/main" val="4037538474"/>
                  </a:ext>
                </a:extLst>
              </a:tr>
              <a:tr h="364490">
                <a:tc>
                  <a:txBody>
                    <a:bodyPr/>
                    <a:lstStyle/>
                    <a:p>
                      <a:pPr algn="l"/>
                      <a:r>
                        <a:rPr lang="en-US" dirty="0"/>
                        <a:t>Washington et al., 2009</a:t>
                      </a:r>
                    </a:p>
                  </a:txBody>
                  <a:tcPr anchor="b"/>
                </a:tc>
                <a:tc>
                  <a:txBody>
                    <a:bodyPr/>
                    <a:lstStyle/>
                    <a:p>
                      <a:pPr algn="ctr"/>
                      <a:r>
                        <a:rPr lang="en-US" dirty="0"/>
                        <a:t>High PFAS</a:t>
                      </a:r>
                    </a:p>
                  </a:txBody>
                  <a:tcPr anchor="b"/>
                </a:tc>
                <a:tc>
                  <a:txBody>
                    <a:bodyPr/>
                    <a:lstStyle/>
                    <a:p>
                      <a:pPr algn="ctr"/>
                      <a:r>
                        <a:rPr lang="en-US" dirty="0"/>
                        <a:t>30 – 410 </a:t>
                      </a:r>
                    </a:p>
                  </a:txBody>
                  <a:tcPr anchor="b"/>
                </a:tc>
                <a:tc>
                  <a:txBody>
                    <a:bodyPr/>
                    <a:lstStyle/>
                    <a:p>
                      <a:pPr algn="ctr"/>
                      <a:r>
                        <a:rPr lang="en-US" dirty="0"/>
                        <a:t>50 – 320 </a:t>
                      </a:r>
                    </a:p>
                  </a:txBody>
                  <a:tcPr anchor="b"/>
                </a:tc>
                <a:extLst>
                  <a:ext uri="{0D108BD9-81ED-4DB2-BD59-A6C34878D82A}">
                    <a16:rowId xmlns:a16="http://schemas.microsoft.com/office/drawing/2014/main" val="107664881"/>
                  </a:ext>
                </a:extLst>
              </a:tr>
              <a:tr h="364490">
                <a:tc>
                  <a:txBody>
                    <a:bodyPr/>
                    <a:lstStyle/>
                    <a:p>
                      <a:pPr algn="l"/>
                      <a:r>
                        <a:rPr lang="en-US" sz="1800" dirty="0"/>
                        <a:t>Sepulvado et al., 2011</a:t>
                      </a:r>
                      <a:endParaRPr lang="en-US" dirty="0"/>
                    </a:p>
                  </a:txBody>
                  <a:tcPr anchor="b"/>
                </a:tc>
                <a:tc>
                  <a:txBody>
                    <a:bodyPr/>
                    <a:lstStyle/>
                    <a:p>
                      <a:pPr algn="ctr"/>
                      <a:r>
                        <a:rPr lang="en-US" dirty="0"/>
                        <a:t>Short-term</a:t>
                      </a:r>
                    </a:p>
                    <a:p>
                      <a:pPr algn="ctr"/>
                      <a:r>
                        <a:rPr lang="en-US" dirty="0"/>
                        <a:t>Long-term</a:t>
                      </a:r>
                    </a:p>
                  </a:txBody>
                  <a:tcPr anchor="b"/>
                </a:tc>
                <a:tc>
                  <a:txBody>
                    <a:bodyPr/>
                    <a:lstStyle/>
                    <a:p>
                      <a:pPr algn="ctr"/>
                      <a:r>
                        <a:rPr lang="en-US" dirty="0"/>
                        <a:t>2 – 11</a:t>
                      </a:r>
                    </a:p>
                    <a:p>
                      <a:pPr algn="ctr"/>
                      <a:r>
                        <a:rPr lang="en-US" dirty="0"/>
                        <a:t>5.5 – 483 </a:t>
                      </a:r>
                    </a:p>
                  </a:txBody>
                  <a:tcPr anchor="b"/>
                </a:tc>
                <a:tc>
                  <a:txBody>
                    <a:bodyPr/>
                    <a:lstStyle/>
                    <a:p>
                      <a:pPr algn="ctr"/>
                      <a:r>
                        <a:rPr lang="en-US" dirty="0"/>
                        <a:t>No data</a:t>
                      </a:r>
                    </a:p>
                  </a:txBody>
                  <a:tcPr anchor="b"/>
                </a:tc>
                <a:extLst>
                  <a:ext uri="{0D108BD9-81ED-4DB2-BD59-A6C34878D82A}">
                    <a16:rowId xmlns:a16="http://schemas.microsoft.com/office/drawing/2014/main" val="1160498128"/>
                  </a:ext>
                </a:extLst>
              </a:tr>
              <a:tr h="364490">
                <a:tc>
                  <a:txBody>
                    <a:bodyPr/>
                    <a:lstStyle/>
                    <a:p>
                      <a:pPr algn="l"/>
                      <a:r>
                        <a:rPr lang="en-US" dirty="0" err="1"/>
                        <a:t>Gottschall</a:t>
                      </a:r>
                      <a:r>
                        <a:rPr lang="en-US" dirty="0"/>
                        <a:t> et al., 2017</a:t>
                      </a:r>
                    </a:p>
                  </a:txBody>
                  <a:tcPr anchor="b"/>
                </a:tc>
                <a:tc>
                  <a:txBody>
                    <a:bodyPr/>
                    <a:lstStyle/>
                    <a:p>
                      <a:pPr algn="ctr"/>
                      <a:r>
                        <a:rPr lang="en-US" dirty="0"/>
                        <a:t>One-time</a:t>
                      </a:r>
                    </a:p>
                  </a:txBody>
                  <a:tcPr anchor="b"/>
                </a:tc>
                <a:tc>
                  <a:txBody>
                    <a:bodyPr/>
                    <a:lstStyle/>
                    <a:p>
                      <a:pPr algn="ctr"/>
                      <a:r>
                        <a:rPr lang="en-US" dirty="0"/>
                        <a:t>0.2 – 0.4   </a:t>
                      </a:r>
                    </a:p>
                  </a:txBody>
                  <a:tcPr anchor="b"/>
                </a:tc>
                <a:tc>
                  <a:txBody>
                    <a:bodyPr/>
                    <a:lstStyle/>
                    <a:p>
                      <a:pPr algn="ctr"/>
                      <a:r>
                        <a:rPr lang="en-US" dirty="0"/>
                        <a:t>0.1 – 0.8 </a:t>
                      </a:r>
                    </a:p>
                  </a:txBody>
                  <a:tcPr anchor="b"/>
                </a:tc>
                <a:extLst>
                  <a:ext uri="{0D108BD9-81ED-4DB2-BD59-A6C34878D82A}">
                    <a16:rowId xmlns:a16="http://schemas.microsoft.com/office/drawing/2014/main" val="118526961"/>
                  </a:ext>
                </a:extLst>
              </a:tr>
              <a:tr h="196234">
                <a:tc>
                  <a:txBody>
                    <a:bodyPr/>
                    <a:lstStyle/>
                    <a:p>
                      <a:pPr algn="l"/>
                      <a:r>
                        <a:rPr lang="en-US" sz="1800" b="0" i="0" u="none" strike="noStrike" kern="1200" baseline="0" dirty="0">
                          <a:solidFill>
                            <a:schemeClr val="dk1"/>
                          </a:solidFill>
                          <a:latin typeface="+mn-lt"/>
                          <a:ea typeface="+mn-ea"/>
                          <a:cs typeface="+mn-cs"/>
                        </a:rPr>
                        <a:t>Zareitalabad et al., 2013</a:t>
                      </a:r>
                    </a:p>
                  </a:txBody>
                  <a:tcPr anchor="b"/>
                </a:tc>
                <a:tc>
                  <a:txBody>
                    <a:bodyPr/>
                    <a:lstStyle/>
                    <a:p>
                      <a:pPr algn="ctr"/>
                      <a:r>
                        <a:rPr lang="en-US" dirty="0"/>
                        <a:t>Background</a:t>
                      </a:r>
                    </a:p>
                    <a:p>
                      <a:pPr algn="ctr"/>
                      <a:r>
                        <a:rPr lang="en-US" dirty="0"/>
                        <a:t>Conc.</a:t>
                      </a:r>
                    </a:p>
                  </a:txBody>
                  <a:tcPr anchor="b"/>
                </a:tc>
                <a:tc>
                  <a:txBody>
                    <a:bodyPr/>
                    <a:lstStyle/>
                    <a:p>
                      <a:pPr algn="ctr"/>
                      <a:r>
                        <a:rPr lang="en-US" dirty="0"/>
                        <a:t>0.124</a:t>
                      </a:r>
                    </a:p>
                  </a:txBody>
                  <a:tcPr anchor="b"/>
                </a:tc>
                <a:tc>
                  <a:txBody>
                    <a:bodyPr/>
                    <a:lstStyle/>
                    <a:p>
                      <a:pPr algn="ctr"/>
                      <a:r>
                        <a:rPr lang="en-US" dirty="0"/>
                        <a:t>0.472</a:t>
                      </a:r>
                    </a:p>
                  </a:txBody>
                  <a:tcPr anchor="b"/>
                </a:tc>
                <a:extLst>
                  <a:ext uri="{0D108BD9-81ED-4DB2-BD59-A6C34878D82A}">
                    <a16:rowId xmlns:a16="http://schemas.microsoft.com/office/drawing/2014/main" val="2861022338"/>
                  </a:ext>
                </a:extLst>
              </a:tr>
              <a:tr h="196234">
                <a:tc>
                  <a:txBody>
                    <a:bodyPr/>
                    <a:lstStyle/>
                    <a:p>
                      <a:pPr algn="l"/>
                      <a:r>
                        <a:rPr lang="da-DK" sz="1800" dirty="0"/>
                        <a:t>Rankin et al. 2016</a:t>
                      </a:r>
                      <a:endParaRPr lang="en-US" sz="1800" b="0" i="0" u="none" strike="noStrike" kern="1200" baseline="0" dirty="0">
                        <a:solidFill>
                          <a:schemeClr val="dk1"/>
                        </a:solidFill>
                        <a:latin typeface="+mn-lt"/>
                        <a:ea typeface="+mn-ea"/>
                        <a:cs typeface="+mn-cs"/>
                      </a:endParaRPr>
                    </a:p>
                  </a:txBody>
                  <a:tcPr anchor="b"/>
                </a:tc>
                <a:tc>
                  <a:txBody>
                    <a:bodyPr/>
                    <a:lstStyle/>
                    <a:p>
                      <a:pPr algn="ctr"/>
                      <a:r>
                        <a:rPr lang="en-US" dirty="0"/>
                        <a:t>High Background</a:t>
                      </a:r>
                    </a:p>
                  </a:txBody>
                  <a:tcPr anchor="b"/>
                </a:tc>
                <a:tc>
                  <a:txBody>
                    <a:bodyPr/>
                    <a:lstStyle/>
                    <a:p>
                      <a:pPr algn="ctr"/>
                      <a:r>
                        <a:rPr lang="en-US" dirty="0"/>
                        <a:t>2.67</a:t>
                      </a:r>
                    </a:p>
                  </a:txBody>
                  <a:tcPr anchor="b"/>
                </a:tc>
                <a:tc>
                  <a:txBody>
                    <a:bodyPr/>
                    <a:lstStyle/>
                    <a:p>
                      <a:pPr algn="ctr"/>
                      <a:r>
                        <a:rPr lang="en-US" dirty="0"/>
                        <a:t>3.1</a:t>
                      </a:r>
                    </a:p>
                  </a:txBody>
                  <a:tcPr anchor="b"/>
                </a:tc>
                <a:extLst>
                  <a:ext uri="{0D108BD9-81ED-4DB2-BD59-A6C34878D82A}">
                    <a16:rowId xmlns:a16="http://schemas.microsoft.com/office/drawing/2014/main" val="829286074"/>
                  </a:ext>
                </a:extLst>
              </a:tr>
            </a:tbl>
          </a:graphicData>
        </a:graphic>
      </p:graphicFrame>
    </p:spTree>
    <p:extLst>
      <p:ext uri="{BB962C8B-B14F-4D97-AF65-F5344CB8AC3E}">
        <p14:creationId xmlns:p14="http://schemas.microsoft.com/office/powerpoint/2010/main" val="1216038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garden&#10;&#10;Description generated with very high confidence">
            <a:extLst>
              <a:ext uri="{FF2B5EF4-FFF2-40B4-BE49-F238E27FC236}">
                <a16:creationId xmlns:a16="http://schemas.microsoft.com/office/drawing/2014/main" id="{E1ED7159-5EB2-4001-AD71-F55F99D7AA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605" r="25964" b="-2"/>
          <a:stretch/>
        </p:blipFill>
        <p:spPr>
          <a:xfrm>
            <a:off x="2123392" y="1904282"/>
            <a:ext cx="2531107" cy="4272681"/>
          </a:xfrm>
          <a:prstGeom prst="rect">
            <a:avLst/>
          </a:prstGeom>
        </p:spPr>
      </p:pic>
      <p:sp>
        <p:nvSpPr>
          <p:cNvPr id="2" name="Title 1">
            <a:extLst>
              <a:ext uri="{FF2B5EF4-FFF2-40B4-BE49-F238E27FC236}">
                <a16:creationId xmlns:a16="http://schemas.microsoft.com/office/drawing/2014/main" id="{69D79EC5-61A4-40D5-898C-682DCE0BEAA6}"/>
              </a:ext>
            </a:extLst>
          </p:cNvPr>
          <p:cNvSpPr>
            <a:spLocks noGrp="1"/>
          </p:cNvSpPr>
          <p:nvPr>
            <p:ph type="title"/>
          </p:nvPr>
        </p:nvSpPr>
        <p:spPr>
          <a:xfrm>
            <a:off x="1967455" y="388275"/>
            <a:ext cx="7886700" cy="1325563"/>
          </a:xfrm>
        </p:spPr>
        <p:txBody>
          <a:bodyPr>
            <a:normAutofit/>
          </a:bodyPr>
          <a:lstStyle/>
          <a:p>
            <a:r>
              <a:rPr lang="en-US" dirty="0"/>
              <a:t>Land Application of Residuals and Soil Impacts</a:t>
            </a:r>
          </a:p>
        </p:txBody>
      </p:sp>
      <p:sp>
        <p:nvSpPr>
          <p:cNvPr id="3" name="Content Placeholder 2">
            <a:extLst>
              <a:ext uri="{FF2B5EF4-FFF2-40B4-BE49-F238E27FC236}">
                <a16:creationId xmlns:a16="http://schemas.microsoft.com/office/drawing/2014/main" id="{D2260126-FBED-4E0C-9F6E-535AB31692BD}"/>
              </a:ext>
            </a:extLst>
          </p:cNvPr>
          <p:cNvSpPr>
            <a:spLocks noGrp="1"/>
          </p:cNvSpPr>
          <p:nvPr>
            <p:ph idx="1"/>
          </p:nvPr>
        </p:nvSpPr>
        <p:spPr>
          <a:xfrm>
            <a:off x="5001006" y="1825625"/>
            <a:ext cx="5038344" cy="4482578"/>
          </a:xfrm>
        </p:spPr>
        <p:txBody>
          <a:bodyPr>
            <a:normAutofit/>
          </a:bodyPr>
          <a:lstStyle/>
          <a:p>
            <a:r>
              <a:rPr lang="en-US" sz="1800" dirty="0"/>
              <a:t>PFAS soil concentrations can be correlated to residuals loading rate </a:t>
            </a:r>
            <a:r>
              <a:rPr lang="en-US" sz="1600" dirty="0"/>
              <a:t>(Sepulvado et al. 2011; Lindstrom et al. 2011)</a:t>
            </a:r>
          </a:p>
          <a:p>
            <a:r>
              <a:rPr lang="en-US" sz="1800" dirty="0"/>
              <a:t>Correlation is especially strong for longer chain (&gt;C8) PFCA.</a:t>
            </a:r>
          </a:p>
          <a:p>
            <a:r>
              <a:rPr lang="en-US" sz="1800" dirty="0"/>
              <a:t>For short chain PFCA, soil concentration may correlate better with time from last application.</a:t>
            </a:r>
          </a:p>
          <a:p>
            <a:r>
              <a:rPr lang="en-US" sz="1800" dirty="0"/>
              <a:t>PFAS concentrations in well water and surface water can be correlated to loading rate of short chain PFAS.</a:t>
            </a:r>
          </a:p>
          <a:p>
            <a:r>
              <a:rPr lang="en-US" sz="1800" dirty="0"/>
              <a:t>Soil PFAS concentrations at depth may increase over time.</a:t>
            </a:r>
          </a:p>
          <a:p>
            <a:r>
              <a:rPr lang="en-US" sz="1800" dirty="0"/>
              <a:t>Soil PFAS concentration can change as a result of precursor degradation.</a:t>
            </a:r>
          </a:p>
        </p:txBody>
      </p:sp>
      <p:sp>
        <p:nvSpPr>
          <p:cNvPr id="6" name="TextBox 5">
            <a:extLst>
              <a:ext uri="{FF2B5EF4-FFF2-40B4-BE49-F238E27FC236}">
                <a16:creationId xmlns:a16="http://schemas.microsoft.com/office/drawing/2014/main" id="{62DEA0D3-7FF4-44C7-9C37-F40240C3D1DD}"/>
              </a:ext>
            </a:extLst>
          </p:cNvPr>
          <p:cNvSpPr txBox="1"/>
          <p:nvPr/>
        </p:nvSpPr>
        <p:spPr>
          <a:xfrm>
            <a:off x="2347456" y="597690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ommons.wikimedia.org/wiki/File:Gray_forest_soil_up.JPG"/>
              </a:rPr>
              <a:t>This Photo</a:t>
            </a:r>
            <a:r>
              <a:rPr lang="en-US" sz="700">
                <a:solidFill>
                  <a:srgbClr val="FFFFFF"/>
                </a:solidFill>
              </a:rPr>
              <a:t> by Unknown Author is licensed under </a:t>
            </a:r>
            <a:r>
              <a:rPr lang="en-US" sz="700">
                <a:solidFill>
                  <a:srgbClr val="FFFFFF"/>
                </a:solidFill>
                <a:hlinkClick r:id="rId5"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2437976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669D5-E054-49EA-8E68-969E39842BB4}"/>
              </a:ext>
            </a:extLst>
          </p:cNvPr>
          <p:cNvSpPr>
            <a:spLocks noGrp="1"/>
          </p:cNvSpPr>
          <p:nvPr>
            <p:ph type="title"/>
          </p:nvPr>
        </p:nvSpPr>
        <p:spPr>
          <a:xfrm>
            <a:off x="838200" y="963877"/>
            <a:ext cx="2981443" cy="4930246"/>
          </a:xfrm>
        </p:spPr>
        <p:txBody>
          <a:bodyPr>
            <a:normAutofit/>
          </a:bodyPr>
          <a:lstStyle/>
          <a:p>
            <a:pPr algn="r"/>
            <a:r>
              <a:rPr lang="en-US" dirty="0">
                <a:solidFill>
                  <a:schemeClr val="accent1"/>
                </a:solidFill>
              </a:rPr>
              <a:t>Topics to be Covered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542F3E-D468-4957-8A6C-92F9543FF6F2}"/>
              </a:ext>
            </a:extLst>
          </p:cNvPr>
          <p:cNvSpPr>
            <a:spLocks noGrp="1"/>
          </p:cNvSpPr>
          <p:nvPr>
            <p:ph idx="1"/>
          </p:nvPr>
        </p:nvSpPr>
        <p:spPr>
          <a:xfrm>
            <a:off x="4678719" y="1068049"/>
            <a:ext cx="6699504" cy="4930246"/>
          </a:xfrm>
        </p:spPr>
        <p:txBody>
          <a:bodyPr anchor="ctr">
            <a:normAutofit/>
          </a:bodyPr>
          <a:lstStyle/>
          <a:p>
            <a:r>
              <a:rPr lang="en-US" sz="2200" dirty="0"/>
              <a:t>Background</a:t>
            </a:r>
          </a:p>
          <a:p>
            <a:r>
              <a:rPr lang="en-US" sz="2200" dirty="0"/>
              <a:t>Research Concerns &amp; Considerations</a:t>
            </a:r>
          </a:p>
          <a:p>
            <a:r>
              <a:rPr lang="en-US" sz="2200" dirty="0"/>
              <a:t>PFAS and Wastewater Treatment</a:t>
            </a:r>
          </a:p>
          <a:p>
            <a:r>
              <a:rPr lang="en-US" sz="2200" dirty="0"/>
              <a:t>PFAS in Sewage Sludge</a:t>
            </a:r>
          </a:p>
          <a:p>
            <a:r>
              <a:rPr lang="en-US" sz="2200" dirty="0"/>
              <a:t>Land Application of Wastewater Residuals and Soil Impacts</a:t>
            </a:r>
          </a:p>
          <a:p>
            <a:r>
              <a:rPr lang="en-US" sz="2200" dirty="0"/>
              <a:t>PFAS Mobility in the Soil and Risk to Groundwater</a:t>
            </a:r>
          </a:p>
          <a:p>
            <a:r>
              <a:rPr lang="en-US" sz="2200" dirty="0"/>
              <a:t>Human PFAS Exposure Resulting from Plant and Animal Uptake from Soils Amended with Wastewater Residuals</a:t>
            </a:r>
          </a:p>
          <a:p>
            <a:r>
              <a:rPr lang="en-US" sz="2200" dirty="0"/>
              <a:t>Conclusions and Research Priorities</a:t>
            </a:r>
          </a:p>
        </p:txBody>
      </p:sp>
    </p:spTree>
    <p:extLst>
      <p:ext uri="{BB962C8B-B14F-4D97-AF65-F5344CB8AC3E}">
        <p14:creationId xmlns:p14="http://schemas.microsoft.com/office/powerpoint/2010/main" val="12856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8900478" y="1391636"/>
            <a:ext cx="3122908" cy="3683284"/>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5pPr>
            <a:lvl6pPr marL="15367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6pPr>
            <a:lvl7pPr marL="19939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7pPr>
            <a:lvl8pPr marL="24511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8pPr>
            <a:lvl9pPr marL="29083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9pPr>
          </a:lstStyle>
          <a:p>
            <a:pPr lvl="0" defTabSz="914400">
              <a:tabLst/>
            </a:pPr>
            <a:r>
              <a:rPr lang="en-GB" altLang="en-US" sz="2000" dirty="0">
                <a:solidFill>
                  <a:schemeClr val="bg1"/>
                </a:solidFill>
              </a:rPr>
              <a:t>Concentrations of PFOA </a:t>
            </a:r>
            <a:r>
              <a:rPr lang="en-GB" altLang="en-US" sz="2000" dirty="0">
                <a:latin typeface="Gill Sans MT"/>
                <a:ea typeface="+mn-ea"/>
              </a:rPr>
              <a:t>Concentrations of PFOA and PFOS with depth in the long-term plots at various loading rates. </a:t>
            </a:r>
          </a:p>
          <a:p>
            <a:pPr lvl="0" defTabSz="914400">
              <a:tabLst/>
            </a:pPr>
            <a:endParaRPr lang="en-GB" altLang="en-US" sz="2000" dirty="0">
              <a:latin typeface="Gill Sans MT"/>
              <a:ea typeface="+mn-ea"/>
            </a:endParaRPr>
          </a:p>
          <a:p>
            <a:pPr lvl="0" defTabSz="914400">
              <a:tabLst/>
            </a:pPr>
            <a:r>
              <a:rPr lang="en-GB" altLang="en-US" sz="2000" dirty="0">
                <a:latin typeface="Gill Sans MT"/>
                <a:ea typeface="+mn-ea"/>
              </a:rPr>
              <a:t>Control = 0 Mg/ha</a:t>
            </a:r>
          </a:p>
          <a:p>
            <a:pPr lvl="0" defTabSz="914400">
              <a:tabLst/>
            </a:pPr>
            <a:r>
              <a:rPr lang="en-GB" altLang="en-US" sz="2000" dirty="0">
                <a:latin typeface="Gill Sans MT"/>
                <a:ea typeface="+mn-ea"/>
              </a:rPr>
              <a:t>LR1 = 553 Mg/ha</a:t>
            </a:r>
          </a:p>
          <a:p>
            <a:pPr lvl="0" defTabSz="914400">
              <a:tabLst/>
            </a:pPr>
            <a:r>
              <a:rPr lang="en-GB" altLang="en-US" sz="2000" dirty="0">
                <a:latin typeface="Gill Sans MT"/>
                <a:ea typeface="+mn-ea"/>
              </a:rPr>
              <a:t>LR 2 = 1109 Mg/ha</a:t>
            </a:r>
          </a:p>
          <a:p>
            <a:pPr lvl="0" defTabSz="914400">
              <a:tabLst/>
            </a:pPr>
            <a:r>
              <a:rPr lang="en-GB" altLang="en-US" sz="2000" dirty="0">
                <a:latin typeface="Gill Sans MT"/>
                <a:ea typeface="+mn-ea"/>
              </a:rPr>
              <a:t>LR 3 and LR 3 dup = 2218 Mg/ha (dry weight basis).</a:t>
            </a:r>
          </a:p>
          <a:p>
            <a:pPr lvl="0" defTabSz="914400">
              <a:tabLst/>
            </a:pPr>
            <a:r>
              <a:rPr lang="en-GB" altLang="en-US" sz="2000" dirty="0" err="1">
                <a:solidFill>
                  <a:schemeClr val="bg1"/>
                </a:solidFill>
              </a:rPr>
              <a:t>tConcentrations</a:t>
            </a:r>
            <a:r>
              <a:rPr lang="en-GB" altLang="en-US" sz="2000" dirty="0">
                <a:solidFill>
                  <a:schemeClr val="bg1"/>
                </a:solidFill>
              </a:rPr>
              <a:t> of PFOA and PFOS with depth in the long-term plots at various loading rates. </a:t>
            </a:r>
          </a:p>
          <a:p>
            <a:r>
              <a:rPr lang="en-GB" altLang="en-US" sz="2000" dirty="0">
                <a:solidFill>
                  <a:schemeClr val="bg1"/>
                </a:solidFill>
              </a:rPr>
              <a:t>Control = 0 Mg/ha, LR 1 = 553 Mg/ha, LR 2 = 1109</a:t>
            </a:r>
          </a:p>
        </p:txBody>
      </p:sp>
      <p:sp>
        <p:nvSpPr>
          <p:cNvPr id="3075" name="AutoShape 3"/>
          <p:cNvSpPr>
            <a:spLocks noChangeArrowheads="1"/>
          </p:cNvSpPr>
          <p:nvPr/>
        </p:nvSpPr>
        <p:spPr bwMode="auto">
          <a:xfrm>
            <a:off x="541867" y="5531644"/>
            <a:ext cx="11176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5pPr>
            <a:lvl6pPr marL="15367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6pPr>
            <a:lvl7pPr marL="19939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7pPr>
            <a:lvl8pPr marL="24511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8pPr>
            <a:lvl9pPr marL="29083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9pPr>
          </a:lstStyle>
          <a:p>
            <a:r>
              <a:rPr lang="en-GB" altLang="en-US" sz="1000" dirty="0">
                <a:solidFill>
                  <a:schemeClr val="bg1"/>
                </a:solidFill>
              </a:rPr>
              <a:t>.</a:t>
            </a: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267" y="1413934"/>
            <a:ext cx="7545811" cy="466110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948267" y="252250"/>
            <a:ext cx="11075119" cy="1139386"/>
          </a:xfrm>
        </p:spPr>
        <p:txBody>
          <a:bodyPr>
            <a:normAutofit/>
          </a:bodyPr>
          <a:lstStyle/>
          <a:p>
            <a:r>
              <a:rPr lang="en-US" dirty="0"/>
              <a:t>Land Application of Residuals and Soil Impacts</a:t>
            </a:r>
            <a:br>
              <a:rPr lang="en-GB" altLang="en-US" dirty="0"/>
            </a:br>
            <a:r>
              <a:rPr lang="en-GB" altLang="en-US" sz="2200" dirty="0" err="1"/>
              <a:t>Sepulvado</a:t>
            </a:r>
            <a:r>
              <a:rPr lang="en-GB" altLang="en-US" sz="2200" dirty="0"/>
              <a:t> et al; </a:t>
            </a:r>
            <a:r>
              <a:rPr lang="en-GB" altLang="en-US" sz="2200" i="1" dirty="0"/>
              <a:t>Environ. Sci. Technol.</a:t>
            </a:r>
            <a:r>
              <a:rPr lang="en-GB" altLang="en-US" sz="2200" dirty="0"/>
              <a:t>  2011, 45, 8106-8112</a:t>
            </a:r>
            <a:endParaRPr lang="en-CA" sz="2200" dirty="0"/>
          </a:p>
        </p:txBody>
      </p:sp>
    </p:spTree>
    <p:extLst>
      <p:ext uri="{BB962C8B-B14F-4D97-AF65-F5344CB8AC3E}">
        <p14:creationId xmlns:p14="http://schemas.microsoft.com/office/powerpoint/2010/main" val="117038305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8763000" y="1396999"/>
            <a:ext cx="3259667" cy="3289301"/>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5pPr>
            <a:lvl6pPr marL="15367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6pPr>
            <a:lvl7pPr marL="19939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7pPr>
            <a:lvl8pPr marL="24511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8pPr>
            <a:lvl9pPr marL="29083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9pPr>
          </a:lstStyle>
          <a:p>
            <a:pPr lvl="0" defTabSz="914400">
              <a:tabLst/>
            </a:pPr>
            <a:r>
              <a:rPr lang="en-GB" altLang="en-US" sz="2000" dirty="0">
                <a:latin typeface="Gill Sans MT"/>
                <a:ea typeface="+mn-ea"/>
              </a:rPr>
              <a:t>Ratios of surface concentration (</a:t>
            </a:r>
            <a:r>
              <a:rPr lang="en-GB" altLang="en-US" sz="2000" i="1" dirty="0" err="1">
                <a:latin typeface="Gill Sans MT"/>
                <a:ea typeface="+mn-ea"/>
              </a:rPr>
              <a:t>C</a:t>
            </a:r>
            <a:r>
              <a:rPr lang="en-GB" altLang="en-US" sz="2000" dirty="0" err="1">
                <a:latin typeface="Gill Sans MT"/>
                <a:ea typeface="+mn-ea"/>
              </a:rPr>
              <a:t>surf</a:t>
            </a:r>
            <a:r>
              <a:rPr lang="en-GB" altLang="en-US" sz="2000" dirty="0">
                <a:latin typeface="Gill Sans MT"/>
                <a:ea typeface="+mn-ea"/>
              </a:rPr>
              <a:t>) to concentration in the bottom soil core depth interval (60−120 cm, </a:t>
            </a:r>
            <a:r>
              <a:rPr lang="en-GB" altLang="en-US" sz="2000" i="1" dirty="0" err="1">
                <a:latin typeface="Gill Sans MT"/>
                <a:ea typeface="+mn-ea"/>
              </a:rPr>
              <a:t>C</a:t>
            </a:r>
            <a:r>
              <a:rPr lang="en-GB" altLang="en-US" sz="2000" dirty="0" err="1">
                <a:latin typeface="Gill Sans MT"/>
                <a:ea typeface="+mn-ea"/>
              </a:rPr>
              <a:t>depth</a:t>
            </a:r>
            <a:r>
              <a:rPr lang="en-GB" altLang="en-US" sz="2000" dirty="0">
                <a:latin typeface="Gill Sans MT"/>
                <a:ea typeface="+mn-ea"/>
              </a:rPr>
              <a:t>). </a:t>
            </a:r>
            <a:br>
              <a:rPr lang="en-GB" altLang="en-US" sz="2000" dirty="0">
                <a:latin typeface="Gill Sans MT"/>
                <a:ea typeface="+mn-ea"/>
              </a:rPr>
            </a:br>
            <a:br>
              <a:rPr lang="en-GB" altLang="en-US" sz="2000" dirty="0">
                <a:latin typeface="Gill Sans MT"/>
                <a:ea typeface="+mn-ea"/>
              </a:rPr>
            </a:br>
            <a:r>
              <a:rPr lang="en-GB" altLang="en-US" sz="2000" dirty="0">
                <a:latin typeface="Gill Sans MT"/>
                <a:ea typeface="+mn-ea"/>
              </a:rPr>
              <a:t>Ratios represent an average of the ratios calculated for the long-term plots for each biosolids loading rate.</a:t>
            </a:r>
          </a:p>
          <a:p>
            <a:r>
              <a:rPr lang="en-GB" altLang="en-US" sz="2000" dirty="0" err="1">
                <a:solidFill>
                  <a:schemeClr val="bg1"/>
                </a:solidFill>
              </a:rPr>
              <a:t>epth</a:t>
            </a:r>
            <a:r>
              <a:rPr lang="en-GB" altLang="en-US" sz="2000" dirty="0">
                <a:solidFill>
                  <a:schemeClr val="bg1"/>
                </a:solidFill>
              </a:rPr>
              <a:t> interval (60−120 cm, </a:t>
            </a:r>
            <a:r>
              <a:rPr lang="en-GB" altLang="en-US" sz="2000" i="1" dirty="0" err="1">
                <a:solidFill>
                  <a:schemeClr val="bg1"/>
                </a:solidFill>
              </a:rPr>
              <a:t>C</a:t>
            </a:r>
            <a:r>
              <a:rPr lang="en-GB" altLang="en-US" sz="2000" dirty="0" err="1">
                <a:solidFill>
                  <a:schemeClr val="bg1"/>
                </a:solidFill>
              </a:rPr>
              <a:t>depth</a:t>
            </a:r>
            <a:r>
              <a:rPr lang="en-GB" altLang="en-US" sz="2000" dirty="0">
                <a:solidFill>
                  <a:schemeClr val="bg1"/>
                </a:solidFill>
              </a:rPr>
              <a:t>). </a:t>
            </a:r>
            <a:br>
              <a:rPr lang="en-GB" altLang="en-US" sz="2000" dirty="0">
                <a:solidFill>
                  <a:schemeClr val="bg1"/>
                </a:solidFill>
              </a:rPr>
            </a:br>
            <a:br>
              <a:rPr lang="en-GB" altLang="en-US" sz="2000" dirty="0">
                <a:solidFill>
                  <a:schemeClr val="bg1"/>
                </a:solidFill>
              </a:rPr>
            </a:br>
            <a:r>
              <a:rPr lang="en-GB" altLang="en-US" sz="2000" dirty="0">
                <a:solidFill>
                  <a:schemeClr val="bg1"/>
                </a:solidFill>
              </a:rPr>
              <a:t>Ratios </a:t>
            </a:r>
            <a:r>
              <a:rPr lang="en-GB" altLang="en-US" sz="2000" dirty="0" err="1">
                <a:solidFill>
                  <a:schemeClr val="bg1"/>
                </a:solidFill>
              </a:rPr>
              <a:t>represeRatios</a:t>
            </a:r>
            <a:r>
              <a:rPr lang="en-GB" altLang="en-US" sz="2000" dirty="0">
                <a:solidFill>
                  <a:schemeClr val="bg1"/>
                </a:solidFill>
              </a:rPr>
              <a:t> of surface concentration</a:t>
            </a:r>
          </a:p>
        </p:txBody>
      </p:sp>
      <p:sp>
        <p:nvSpPr>
          <p:cNvPr id="3075" name="AutoShape 3"/>
          <p:cNvSpPr>
            <a:spLocks noChangeArrowheads="1"/>
          </p:cNvSpPr>
          <p:nvPr/>
        </p:nvSpPr>
        <p:spPr bwMode="auto">
          <a:xfrm>
            <a:off x="711200" y="5867400"/>
            <a:ext cx="11176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5pPr>
            <a:lvl6pPr marL="15367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6pPr>
            <a:lvl7pPr marL="19939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7pPr>
            <a:lvl8pPr marL="24511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8pPr>
            <a:lvl9pPr marL="2908300" indent="-215900" defTabSz="457200" fontAlgn="base">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ＭＳ Ｐゴシック" charset="-128"/>
              </a:defRPr>
            </a:lvl9pPr>
          </a:lstStyle>
          <a:p>
            <a:r>
              <a:rPr lang="en-GB" altLang="en-US" sz="1000" dirty="0">
                <a:solidFill>
                  <a:schemeClr val="bg1"/>
                </a:solidFill>
              </a:rPr>
              <a:t>.</a:t>
            </a: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6133" y="1447800"/>
            <a:ext cx="7103448" cy="452129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520700" y="112713"/>
            <a:ext cx="10972800" cy="1143000"/>
          </a:xfrm>
        </p:spPr>
        <p:txBody>
          <a:bodyPr>
            <a:noAutofit/>
          </a:bodyPr>
          <a:lstStyle/>
          <a:p>
            <a:r>
              <a:rPr lang="en-CA" sz="3200" dirty="0"/>
              <a:t>Mobility varies with chemical structure </a:t>
            </a:r>
            <a:br>
              <a:rPr lang="en-CA" sz="3200" dirty="0"/>
            </a:br>
            <a:r>
              <a:rPr lang="en-GB" altLang="en-US" sz="2000" dirty="0" err="1"/>
              <a:t>Sepulvado</a:t>
            </a:r>
            <a:r>
              <a:rPr lang="en-GB" altLang="en-US" sz="2000" dirty="0"/>
              <a:t> et al; </a:t>
            </a:r>
            <a:r>
              <a:rPr lang="en-GB" altLang="en-US" sz="2000" i="1" dirty="0"/>
              <a:t>Environ. Sci. Technol.</a:t>
            </a:r>
            <a:r>
              <a:rPr lang="en-GB" altLang="en-US" sz="2000" dirty="0"/>
              <a:t>  2011, 45, 8106-8112</a:t>
            </a:r>
            <a:endParaRPr lang="en-CA" sz="2000" dirty="0"/>
          </a:p>
        </p:txBody>
      </p:sp>
    </p:spTree>
    <p:extLst>
      <p:ext uri="{BB962C8B-B14F-4D97-AF65-F5344CB8AC3E}">
        <p14:creationId xmlns:p14="http://schemas.microsoft.com/office/powerpoint/2010/main" val="356392662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1CA6EC6C-1ED4-441C-815D-98B30D7D1389}"/>
              </a:ext>
            </a:extLst>
          </p:cNvPr>
          <p:cNvPicPr>
            <a:picLocks noChangeAspect="1"/>
          </p:cNvPicPr>
          <p:nvPr/>
        </p:nvPicPr>
        <p:blipFill rotWithShape="1">
          <a:blip r:embed="rId3">
            <a:extLst>
              <a:ext uri="{28A0092B-C50C-407E-A947-70E740481C1C}">
                <a14:useLocalDpi xmlns:a14="http://schemas.microsoft.com/office/drawing/2010/main" val="0"/>
              </a:ext>
            </a:extLst>
          </a:blip>
          <a:srcRect l="12911" r="19195" b="3"/>
          <a:stretch/>
        </p:blipFill>
        <p:spPr>
          <a:xfrm>
            <a:off x="2123392" y="1904282"/>
            <a:ext cx="2531107" cy="4272681"/>
          </a:xfrm>
          <a:prstGeom prst="rect">
            <a:avLst/>
          </a:prstGeom>
        </p:spPr>
      </p:pic>
      <p:sp>
        <p:nvSpPr>
          <p:cNvPr id="2" name="Title 1">
            <a:extLst>
              <a:ext uri="{FF2B5EF4-FFF2-40B4-BE49-F238E27FC236}">
                <a16:creationId xmlns:a16="http://schemas.microsoft.com/office/drawing/2014/main" id="{74E55040-7050-4A71-ABAE-E2653153C76E}"/>
              </a:ext>
            </a:extLst>
          </p:cNvPr>
          <p:cNvSpPr>
            <a:spLocks noGrp="1"/>
          </p:cNvSpPr>
          <p:nvPr>
            <p:ph type="title"/>
          </p:nvPr>
        </p:nvSpPr>
        <p:spPr>
          <a:xfrm>
            <a:off x="2152650" y="365126"/>
            <a:ext cx="7886700" cy="1325563"/>
          </a:xfrm>
        </p:spPr>
        <p:txBody>
          <a:bodyPr>
            <a:normAutofit/>
          </a:bodyPr>
          <a:lstStyle/>
          <a:p>
            <a:r>
              <a:rPr lang="en-US" dirty="0"/>
              <a:t>PFAS Risk and Wastewater Residuals (Mobility/Leaching)</a:t>
            </a:r>
          </a:p>
        </p:txBody>
      </p:sp>
      <p:sp>
        <p:nvSpPr>
          <p:cNvPr id="3" name="Content Placeholder 2">
            <a:extLst>
              <a:ext uri="{FF2B5EF4-FFF2-40B4-BE49-F238E27FC236}">
                <a16:creationId xmlns:a16="http://schemas.microsoft.com/office/drawing/2014/main" id="{3F6731AE-8A21-49C0-BBD3-34ED9DF008CD}"/>
              </a:ext>
            </a:extLst>
          </p:cNvPr>
          <p:cNvSpPr>
            <a:spLocks noGrp="1"/>
          </p:cNvSpPr>
          <p:nvPr>
            <p:ph idx="1"/>
          </p:nvPr>
        </p:nvSpPr>
        <p:spPr>
          <a:xfrm>
            <a:off x="5001006" y="1825625"/>
            <a:ext cx="5038344" cy="4351338"/>
          </a:xfrm>
        </p:spPr>
        <p:txBody>
          <a:bodyPr>
            <a:normAutofit/>
          </a:bodyPr>
          <a:lstStyle/>
          <a:p>
            <a:r>
              <a:rPr lang="en-US" sz="1700" dirty="0"/>
              <a:t>Little direct evidence that residuals without obvious industrial PFAS contributions are a risk to public health via groundwater contamination following land application</a:t>
            </a:r>
          </a:p>
          <a:p>
            <a:r>
              <a:rPr lang="en-US" sz="1700" dirty="0"/>
              <a:t>A determination of public health risk is influenced by several factors:</a:t>
            </a:r>
          </a:p>
          <a:p>
            <a:pPr lvl="1"/>
            <a:r>
              <a:rPr lang="en-US" sz="1700" dirty="0"/>
              <a:t>Type and quality of wastewater residuals,</a:t>
            </a:r>
          </a:p>
          <a:p>
            <a:pPr lvl="1"/>
            <a:r>
              <a:rPr lang="en-US" sz="1700" dirty="0"/>
              <a:t>PFAS compounds to be considered,</a:t>
            </a:r>
          </a:p>
          <a:p>
            <a:pPr lvl="1"/>
            <a:r>
              <a:rPr lang="en-US" sz="1700" dirty="0"/>
              <a:t>Field conditions (OM content, climate, soil type, depth to groundwater, etc.), and</a:t>
            </a:r>
          </a:p>
          <a:p>
            <a:pPr lvl="1"/>
            <a:r>
              <a:rPr lang="en-US" sz="1700" dirty="0"/>
              <a:t>Regulatory requirements (loading limits, land application restriction, drinking water standards, required setback, application rates).</a:t>
            </a:r>
          </a:p>
          <a:p>
            <a:r>
              <a:rPr lang="en-US" sz="1700" dirty="0"/>
              <a:t>Differences in these factors from state to state can lead to different conclusions regarding public health risk</a:t>
            </a:r>
          </a:p>
        </p:txBody>
      </p:sp>
    </p:spTree>
    <p:extLst>
      <p:ext uri="{BB962C8B-B14F-4D97-AF65-F5344CB8AC3E}">
        <p14:creationId xmlns:p14="http://schemas.microsoft.com/office/powerpoint/2010/main" val="3540514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1556" name="Picture 4" descr="IMG_07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0496" y="1301045"/>
            <a:ext cx="7041726"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791557" name="Rectangle 5"/>
          <p:cNvSpPr>
            <a:spLocks noGrp="1" noChangeArrowheads="1"/>
          </p:cNvSpPr>
          <p:nvPr>
            <p:ph type="title"/>
          </p:nvPr>
        </p:nvSpPr>
        <p:spPr>
          <a:xfrm>
            <a:off x="119313" y="181694"/>
            <a:ext cx="11875851" cy="1139386"/>
          </a:xfrm>
        </p:spPr>
        <p:txBody>
          <a:bodyPr/>
          <a:lstStyle/>
          <a:p>
            <a:r>
              <a:rPr lang="en-CA" sz="3800" dirty="0"/>
              <a:t>Mobility in the Soil and Risk to Groundwater</a:t>
            </a:r>
          </a:p>
        </p:txBody>
      </p:sp>
      <p:sp>
        <p:nvSpPr>
          <p:cNvPr id="4" name="Content Placeholder 4"/>
          <p:cNvSpPr txBox="1">
            <a:spLocks/>
          </p:cNvSpPr>
          <p:nvPr/>
        </p:nvSpPr>
        <p:spPr>
          <a:xfrm>
            <a:off x="482600" y="1270000"/>
            <a:ext cx="3962400" cy="5406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Study site in Ontario:</a:t>
            </a:r>
          </a:p>
          <a:p>
            <a:r>
              <a:rPr lang="en-CA" sz="2000" dirty="0"/>
              <a:t>Humid continental climate</a:t>
            </a:r>
          </a:p>
          <a:p>
            <a:r>
              <a:rPr lang="en-CA" sz="2000" dirty="0"/>
              <a:t>Corn, wheat, soy rotations</a:t>
            </a:r>
          </a:p>
          <a:p>
            <a:r>
              <a:rPr lang="en-CA" sz="2000" dirty="0"/>
              <a:t>Very light tillage </a:t>
            </a:r>
          </a:p>
          <a:p>
            <a:r>
              <a:rPr lang="en-CA" sz="2000" dirty="0"/>
              <a:t>Systematic tiling, 15m spacing, about 1m depth</a:t>
            </a:r>
          </a:p>
          <a:p>
            <a:r>
              <a:rPr lang="en-CA" sz="2000" dirty="0"/>
              <a:t>Ottawa biosolids (mixed residential, industrial, commercial):</a:t>
            </a:r>
          </a:p>
          <a:p>
            <a:r>
              <a:rPr lang="en-CA" sz="2000" dirty="0"/>
              <a:t>1.6 </a:t>
            </a:r>
            <a:r>
              <a:rPr lang="en-CA" sz="2000" i="1" dirty="0" err="1"/>
              <a:t>u</a:t>
            </a:r>
            <a:r>
              <a:rPr lang="en-CA" sz="2000" dirty="0" err="1"/>
              <a:t>g</a:t>
            </a:r>
            <a:r>
              <a:rPr lang="en-CA" sz="2000" dirty="0"/>
              <a:t>/kg PFOA, 7.2 </a:t>
            </a:r>
            <a:r>
              <a:rPr lang="en-CA" sz="2000" i="1" dirty="0" err="1"/>
              <a:t>u</a:t>
            </a:r>
            <a:r>
              <a:rPr lang="en-CA" sz="2000" dirty="0" err="1"/>
              <a:t>g</a:t>
            </a:r>
            <a:r>
              <a:rPr lang="en-CA" sz="2000" dirty="0"/>
              <a:t>/kg PFOS</a:t>
            </a:r>
          </a:p>
          <a:p>
            <a:r>
              <a:rPr lang="en-CA" sz="2000" dirty="0"/>
              <a:t>Treated by AD, centrifugation</a:t>
            </a:r>
          </a:p>
          <a:p>
            <a:r>
              <a:rPr lang="en-CA" sz="2000" dirty="0"/>
              <a:t>22 Mg </a:t>
            </a:r>
            <a:r>
              <a:rPr lang="en-CA" sz="2000" dirty="0" err="1"/>
              <a:t>dw</a:t>
            </a:r>
            <a:r>
              <a:rPr lang="en-CA" sz="2000" dirty="0"/>
              <a:t>/ha (9.8 tons </a:t>
            </a:r>
            <a:r>
              <a:rPr lang="en-CA" sz="2000" dirty="0" err="1"/>
              <a:t>dw</a:t>
            </a:r>
            <a:r>
              <a:rPr lang="en-CA" sz="2000" dirty="0"/>
              <a:t>/ac)</a:t>
            </a:r>
          </a:p>
          <a:p>
            <a:r>
              <a:rPr lang="en-CA" sz="2000" dirty="0" err="1"/>
              <a:t>Moldboard</a:t>
            </a:r>
            <a:r>
              <a:rPr lang="en-CA" sz="2000" dirty="0"/>
              <a:t> </a:t>
            </a:r>
            <a:r>
              <a:rPr lang="en-CA" sz="2000" dirty="0" err="1"/>
              <a:t>plow</a:t>
            </a:r>
            <a:r>
              <a:rPr lang="en-CA" sz="2000" dirty="0"/>
              <a:t> to ~ 20cm</a:t>
            </a:r>
          </a:p>
          <a:p>
            <a:r>
              <a:rPr lang="en-CA" sz="2000" dirty="0"/>
              <a:t>Planted to winter wheat</a:t>
            </a:r>
            <a:endParaRPr lang="en-CA" dirty="0"/>
          </a:p>
          <a:p>
            <a:endParaRPr lang="en-CA" dirty="0"/>
          </a:p>
        </p:txBody>
      </p:sp>
      <p:sp>
        <p:nvSpPr>
          <p:cNvPr id="2" name="Rectangle 1"/>
          <p:cNvSpPr/>
          <p:nvPr/>
        </p:nvSpPr>
        <p:spPr>
          <a:xfrm>
            <a:off x="4611712" y="5558556"/>
            <a:ext cx="4772177" cy="646331"/>
          </a:xfrm>
          <a:prstGeom prst="rect">
            <a:avLst/>
          </a:prstGeom>
        </p:spPr>
        <p:txBody>
          <a:bodyPr wrap="square">
            <a:spAutoFit/>
          </a:bodyPr>
          <a:lstStyle/>
          <a:p>
            <a:r>
              <a:rPr lang="en-GB" b="1" dirty="0" err="1">
                <a:solidFill>
                  <a:srgbClr val="2952A3"/>
                </a:solidFill>
              </a:rPr>
              <a:t>Gottschall</a:t>
            </a:r>
            <a:r>
              <a:rPr lang="en-GB" b="1" dirty="0">
                <a:solidFill>
                  <a:srgbClr val="2952A3"/>
                </a:solidFill>
              </a:rPr>
              <a:t> et. al. 2017. </a:t>
            </a:r>
            <a:r>
              <a:rPr lang="en-GB" b="1" i="1" dirty="0">
                <a:solidFill>
                  <a:srgbClr val="2952A3"/>
                </a:solidFill>
              </a:rPr>
              <a:t>Sci. Total Environ.</a:t>
            </a:r>
            <a:r>
              <a:rPr lang="en-GB" b="1" dirty="0">
                <a:solidFill>
                  <a:srgbClr val="2952A3"/>
                </a:solidFill>
              </a:rPr>
              <a:t> 574: 1345 – 1359</a:t>
            </a:r>
            <a:r>
              <a:rPr lang="en-GB" b="1" i="1" dirty="0">
                <a:solidFill>
                  <a:srgbClr val="2952A3"/>
                </a:solidFill>
              </a:rPr>
              <a:t> </a:t>
            </a:r>
          </a:p>
        </p:txBody>
      </p:sp>
    </p:spTree>
    <p:extLst>
      <p:ext uri="{BB962C8B-B14F-4D97-AF65-F5344CB8AC3E}">
        <p14:creationId xmlns:p14="http://schemas.microsoft.com/office/powerpoint/2010/main" val="3582524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7300" y="0"/>
            <a:ext cx="5854700" cy="685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649378" y="5361000"/>
            <a:ext cx="2302733" cy="1200329"/>
          </a:xfrm>
          <a:prstGeom prst="rect">
            <a:avLst/>
          </a:prstGeom>
        </p:spPr>
        <p:txBody>
          <a:bodyPr wrap="square">
            <a:spAutoFit/>
          </a:bodyPr>
          <a:lstStyle/>
          <a:p>
            <a:r>
              <a:rPr lang="en-GB" b="1" dirty="0" err="1">
                <a:solidFill>
                  <a:srgbClr val="2952A3"/>
                </a:solidFill>
              </a:rPr>
              <a:t>Gottschall</a:t>
            </a:r>
            <a:r>
              <a:rPr lang="en-GB" b="1" dirty="0">
                <a:solidFill>
                  <a:srgbClr val="2952A3"/>
                </a:solidFill>
              </a:rPr>
              <a:t> et. al. 2017. </a:t>
            </a:r>
            <a:r>
              <a:rPr lang="en-GB" b="1" i="1" dirty="0">
                <a:solidFill>
                  <a:srgbClr val="2952A3"/>
                </a:solidFill>
              </a:rPr>
              <a:t>Sci. Total Environ.</a:t>
            </a:r>
            <a:r>
              <a:rPr lang="en-GB" b="1" dirty="0">
                <a:solidFill>
                  <a:srgbClr val="2952A3"/>
                </a:solidFill>
              </a:rPr>
              <a:t> 574: 1345 – 1359</a:t>
            </a:r>
            <a:r>
              <a:rPr lang="en-GB" b="1" i="1" dirty="0">
                <a:solidFill>
                  <a:srgbClr val="2952A3"/>
                </a:solidFill>
              </a:rPr>
              <a:t> </a:t>
            </a:r>
          </a:p>
        </p:txBody>
      </p:sp>
      <p:sp>
        <p:nvSpPr>
          <p:cNvPr id="8" name="Content Placeholder 3"/>
          <p:cNvSpPr txBox="1">
            <a:spLocks/>
          </p:cNvSpPr>
          <p:nvPr/>
        </p:nvSpPr>
        <p:spPr>
          <a:xfrm>
            <a:off x="299155" y="474562"/>
            <a:ext cx="6008511" cy="55033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2952A3"/>
                </a:solidFill>
              </a:rPr>
              <a:t>Conclusions (Gottschall et al. 2017)</a:t>
            </a:r>
            <a:endParaRPr lang="en-CA" sz="1800" dirty="0">
              <a:solidFill>
                <a:srgbClr val="2952A3"/>
              </a:solidFill>
              <a:latin typeface="+mj-lt"/>
            </a:endParaRPr>
          </a:p>
          <a:p>
            <a:pPr>
              <a:lnSpc>
                <a:spcPct val="120000"/>
              </a:lnSpc>
            </a:pPr>
            <a:r>
              <a:rPr lang="en-CA" sz="1800" dirty="0" err="1"/>
              <a:t>Perfluorinated</a:t>
            </a:r>
            <a:r>
              <a:rPr lang="en-CA" sz="1800" dirty="0"/>
              <a:t> chemicals detected in both groundwater and tile discharge after a single large biosolids application. </a:t>
            </a:r>
          </a:p>
          <a:p>
            <a:pPr>
              <a:lnSpc>
                <a:spcPct val="120000"/>
              </a:lnSpc>
            </a:pPr>
            <a:r>
              <a:rPr lang="en-CA" sz="1800" dirty="0"/>
              <a:t>For groundwater concentrations, there was no statistically significant difference between control and treatment plots.</a:t>
            </a:r>
          </a:p>
          <a:p>
            <a:pPr>
              <a:lnSpc>
                <a:spcPct val="120000"/>
              </a:lnSpc>
            </a:pPr>
            <a:r>
              <a:rPr lang="en-CA" sz="1800" dirty="0"/>
              <a:t>Highest 2m groundwater concentrations:</a:t>
            </a:r>
          </a:p>
          <a:p>
            <a:pPr lvl="1">
              <a:lnSpc>
                <a:spcPct val="120000"/>
              </a:lnSpc>
            </a:pPr>
            <a:r>
              <a:rPr lang="en-CA" sz="1800" dirty="0"/>
              <a:t>PFOA: bd - 3 ng/L</a:t>
            </a:r>
          </a:p>
          <a:p>
            <a:pPr lvl="1">
              <a:lnSpc>
                <a:spcPct val="120000"/>
              </a:lnSpc>
            </a:pPr>
            <a:r>
              <a:rPr lang="en-CA" sz="1800" dirty="0"/>
              <a:t>PFOS: bd – 0.8 ng/L</a:t>
            </a:r>
          </a:p>
          <a:p>
            <a:pPr>
              <a:lnSpc>
                <a:spcPct val="120000"/>
              </a:lnSpc>
            </a:pPr>
            <a:r>
              <a:rPr lang="en-CA" sz="1800" dirty="0"/>
              <a:t>Chemicals detected for months after the application.</a:t>
            </a:r>
          </a:p>
          <a:p>
            <a:pPr>
              <a:lnSpc>
                <a:spcPct val="120000"/>
              </a:lnSpc>
            </a:pPr>
            <a:r>
              <a:rPr lang="en-CA" sz="1800" dirty="0"/>
              <a:t>Relative contributions of leaching through soil matrix, and preferential flow through </a:t>
            </a:r>
            <a:r>
              <a:rPr lang="en-CA" sz="1800" dirty="0" err="1"/>
              <a:t>macropores</a:t>
            </a:r>
            <a:r>
              <a:rPr lang="en-CA" sz="1800" dirty="0"/>
              <a:t> are unknown.</a:t>
            </a:r>
          </a:p>
          <a:p>
            <a:pPr>
              <a:lnSpc>
                <a:spcPct val="120000"/>
              </a:lnSpc>
            </a:pPr>
            <a:r>
              <a:rPr lang="en-CA" sz="1800" dirty="0"/>
              <a:t>No groundwater standards or guidelines exceeded</a:t>
            </a:r>
          </a:p>
          <a:p>
            <a:pPr>
              <a:lnSpc>
                <a:spcPct val="120000"/>
              </a:lnSpc>
            </a:pPr>
            <a:r>
              <a:rPr lang="en-CA" sz="1800" dirty="0"/>
              <a:t>No PFAS in wheat grain samples</a:t>
            </a:r>
          </a:p>
        </p:txBody>
      </p:sp>
      <p:sp>
        <p:nvSpPr>
          <p:cNvPr id="10" name="Rectangle 9"/>
          <p:cNvSpPr/>
          <p:nvPr/>
        </p:nvSpPr>
        <p:spPr>
          <a:xfrm rot="20111671">
            <a:off x="7013221" y="3529169"/>
            <a:ext cx="2737556" cy="400110"/>
          </a:xfrm>
          <a:prstGeom prst="rect">
            <a:avLst/>
          </a:prstGeom>
        </p:spPr>
        <p:txBody>
          <a:bodyPr wrap="square">
            <a:spAutoFit/>
          </a:bodyPr>
          <a:lstStyle/>
          <a:p>
            <a:r>
              <a:rPr lang="en-US" sz="2000" b="1" dirty="0">
                <a:solidFill>
                  <a:srgbClr val="2952A3"/>
                </a:solidFill>
              </a:rPr>
              <a:t>shallow groundwater </a:t>
            </a:r>
          </a:p>
        </p:txBody>
      </p:sp>
      <p:sp>
        <p:nvSpPr>
          <p:cNvPr id="12" name="Rectangle 11"/>
          <p:cNvSpPr/>
          <p:nvPr/>
        </p:nvSpPr>
        <p:spPr>
          <a:xfrm rot="20311915">
            <a:off x="9677402" y="3569079"/>
            <a:ext cx="1766712" cy="400110"/>
          </a:xfrm>
          <a:prstGeom prst="rect">
            <a:avLst/>
          </a:prstGeom>
        </p:spPr>
        <p:txBody>
          <a:bodyPr wrap="square">
            <a:spAutoFit/>
          </a:bodyPr>
          <a:lstStyle/>
          <a:p>
            <a:r>
              <a:rPr lang="en-US" sz="2000" b="1" dirty="0">
                <a:solidFill>
                  <a:srgbClr val="2952A3"/>
                </a:solidFill>
              </a:rPr>
              <a:t>tile discharge</a:t>
            </a:r>
            <a:endParaRPr lang="en-CA" sz="2000" b="1" dirty="0">
              <a:solidFill>
                <a:srgbClr val="2952A3"/>
              </a:solidFill>
            </a:endParaRPr>
          </a:p>
        </p:txBody>
      </p:sp>
    </p:spTree>
    <p:extLst>
      <p:ext uri="{BB962C8B-B14F-4D97-AF65-F5344CB8AC3E}">
        <p14:creationId xmlns:p14="http://schemas.microsoft.com/office/powerpoint/2010/main" val="3758944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794C0900-D428-4D2B-9F89-1A242C3B2963}"/>
              </a:ext>
            </a:extLst>
          </p:cNvPr>
          <p:cNvPicPr>
            <a:picLocks noChangeAspect="1"/>
          </p:cNvPicPr>
          <p:nvPr/>
        </p:nvPicPr>
        <p:blipFill rotWithShape="1">
          <a:blip r:embed="rId3">
            <a:extLst>
              <a:ext uri="{28A0092B-C50C-407E-A947-70E740481C1C}">
                <a14:useLocalDpi xmlns:a14="http://schemas.microsoft.com/office/drawing/2010/main" val="0"/>
              </a:ext>
            </a:extLst>
          </a:blip>
          <a:srcRect l="12911" r="19195" b="3"/>
          <a:stretch/>
        </p:blipFill>
        <p:spPr>
          <a:xfrm>
            <a:off x="2123392" y="1904282"/>
            <a:ext cx="2531107" cy="4272681"/>
          </a:xfrm>
          <a:prstGeom prst="rect">
            <a:avLst/>
          </a:prstGeom>
        </p:spPr>
      </p:pic>
      <p:sp>
        <p:nvSpPr>
          <p:cNvPr id="2" name="Title 1">
            <a:extLst>
              <a:ext uri="{FF2B5EF4-FFF2-40B4-BE49-F238E27FC236}">
                <a16:creationId xmlns:a16="http://schemas.microsoft.com/office/drawing/2014/main" id="{6D531415-9681-40BF-A0EF-DDEDAF7614F5}"/>
              </a:ext>
            </a:extLst>
          </p:cNvPr>
          <p:cNvSpPr>
            <a:spLocks noGrp="1"/>
          </p:cNvSpPr>
          <p:nvPr>
            <p:ph type="title"/>
          </p:nvPr>
        </p:nvSpPr>
        <p:spPr>
          <a:xfrm>
            <a:off x="2152650" y="365126"/>
            <a:ext cx="7886700" cy="1325563"/>
          </a:xfrm>
        </p:spPr>
        <p:txBody>
          <a:bodyPr>
            <a:normAutofit/>
          </a:bodyPr>
          <a:lstStyle/>
          <a:p>
            <a:r>
              <a:rPr lang="en-US" dirty="0"/>
              <a:t>Mobility in the Soil and Risk to Groundwater</a:t>
            </a:r>
          </a:p>
        </p:txBody>
      </p:sp>
      <p:sp>
        <p:nvSpPr>
          <p:cNvPr id="3" name="Content Placeholder 2">
            <a:extLst>
              <a:ext uri="{FF2B5EF4-FFF2-40B4-BE49-F238E27FC236}">
                <a16:creationId xmlns:a16="http://schemas.microsoft.com/office/drawing/2014/main" id="{34796DF9-1828-4B07-8415-7C4C2052E823}"/>
              </a:ext>
            </a:extLst>
          </p:cNvPr>
          <p:cNvSpPr>
            <a:spLocks noGrp="1"/>
          </p:cNvSpPr>
          <p:nvPr>
            <p:ph idx="1"/>
          </p:nvPr>
        </p:nvSpPr>
        <p:spPr>
          <a:xfrm>
            <a:off x="5001006" y="1825625"/>
            <a:ext cx="5038344" cy="4351338"/>
          </a:xfrm>
        </p:spPr>
        <p:txBody>
          <a:bodyPr>
            <a:normAutofit/>
          </a:bodyPr>
          <a:lstStyle/>
          <a:p>
            <a:pPr marL="0" indent="0">
              <a:buNone/>
            </a:pPr>
            <a:r>
              <a:rPr lang="en-US" sz="1800" b="1" dirty="0"/>
              <a:t>What does the scientific literature tell us about leachability of PFAS:</a:t>
            </a:r>
          </a:p>
          <a:p>
            <a:r>
              <a:rPr lang="en-US" sz="1800" dirty="0"/>
              <a:t>PFAS can and does move through the vadose zone to groundwater</a:t>
            </a:r>
          </a:p>
          <a:p>
            <a:r>
              <a:rPr lang="en-US" sz="1800" dirty="0"/>
              <a:t>Correlations between biosolids/PFAS loading and observed groundwater and surface water concentrations have been observed</a:t>
            </a:r>
          </a:p>
          <a:p>
            <a:r>
              <a:rPr lang="en-US" sz="1800" dirty="0"/>
              <a:t>One potential set of conservative soil screening levels for protection of groundwater were calculated for PFOS (3 </a:t>
            </a:r>
            <a:r>
              <a:rPr lang="en-US" sz="1800" dirty="0" err="1"/>
              <a:t>ug</a:t>
            </a:r>
            <a:r>
              <a:rPr lang="en-US" sz="1800" dirty="0"/>
              <a:t>/kg) and PFOA (3 </a:t>
            </a:r>
            <a:r>
              <a:rPr lang="en-US" sz="1800" dirty="0" err="1"/>
              <a:t>ug</a:t>
            </a:r>
            <a:r>
              <a:rPr lang="en-US" sz="1800" dirty="0"/>
              <a:t>/kg) (Xiao et al. 2015)</a:t>
            </a:r>
          </a:p>
          <a:p>
            <a:r>
              <a:rPr lang="en-US" sz="1800" dirty="0"/>
              <a:t>Observation in groundwater can follow release to surface soils by years if not decades, especially for longer chain PFAS (C8 and higher)</a:t>
            </a:r>
          </a:p>
        </p:txBody>
      </p:sp>
    </p:spTree>
    <p:extLst>
      <p:ext uri="{BB962C8B-B14F-4D97-AF65-F5344CB8AC3E}">
        <p14:creationId xmlns:p14="http://schemas.microsoft.com/office/powerpoint/2010/main" val="4088975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771D8407-0806-4F0B-A70A-7DB8406D2DF2}"/>
              </a:ext>
            </a:extLst>
          </p:cNvPr>
          <p:cNvPicPr>
            <a:picLocks noChangeAspect="1"/>
          </p:cNvPicPr>
          <p:nvPr/>
        </p:nvPicPr>
        <p:blipFill rotWithShape="1">
          <a:blip r:embed="rId3">
            <a:extLst>
              <a:ext uri="{28A0092B-C50C-407E-A947-70E740481C1C}">
                <a14:useLocalDpi xmlns:a14="http://schemas.microsoft.com/office/drawing/2010/main" val="0"/>
              </a:ext>
            </a:extLst>
          </a:blip>
          <a:srcRect l="12911" r="19195" b="3"/>
          <a:stretch/>
        </p:blipFill>
        <p:spPr>
          <a:xfrm>
            <a:off x="2123392" y="1904282"/>
            <a:ext cx="2531107" cy="4272681"/>
          </a:xfrm>
          <a:prstGeom prst="rect">
            <a:avLst/>
          </a:prstGeom>
        </p:spPr>
      </p:pic>
      <p:sp>
        <p:nvSpPr>
          <p:cNvPr id="2" name="Title 1">
            <a:extLst>
              <a:ext uri="{FF2B5EF4-FFF2-40B4-BE49-F238E27FC236}">
                <a16:creationId xmlns:a16="http://schemas.microsoft.com/office/drawing/2014/main" id="{7A378E9A-48EA-4379-8BDF-E1BF16CEE2B7}"/>
              </a:ext>
            </a:extLst>
          </p:cNvPr>
          <p:cNvSpPr>
            <a:spLocks noGrp="1"/>
          </p:cNvSpPr>
          <p:nvPr>
            <p:ph type="title"/>
          </p:nvPr>
        </p:nvSpPr>
        <p:spPr>
          <a:xfrm>
            <a:off x="2152650" y="365126"/>
            <a:ext cx="7886700" cy="1325563"/>
          </a:xfrm>
        </p:spPr>
        <p:txBody>
          <a:bodyPr>
            <a:normAutofit/>
          </a:bodyPr>
          <a:lstStyle/>
          <a:p>
            <a:r>
              <a:rPr lang="en-US" dirty="0"/>
              <a:t>Mobility in the Soil and Risk to Groundwater</a:t>
            </a:r>
          </a:p>
        </p:txBody>
      </p:sp>
      <p:sp>
        <p:nvSpPr>
          <p:cNvPr id="3" name="Content Placeholder 2">
            <a:extLst>
              <a:ext uri="{FF2B5EF4-FFF2-40B4-BE49-F238E27FC236}">
                <a16:creationId xmlns:a16="http://schemas.microsoft.com/office/drawing/2014/main" id="{7D5D0490-1968-4622-9654-9E75BCDF4024}"/>
              </a:ext>
            </a:extLst>
          </p:cNvPr>
          <p:cNvSpPr>
            <a:spLocks noGrp="1"/>
          </p:cNvSpPr>
          <p:nvPr>
            <p:ph idx="1"/>
          </p:nvPr>
        </p:nvSpPr>
        <p:spPr>
          <a:xfrm>
            <a:off x="5001006" y="1825625"/>
            <a:ext cx="5038344" cy="4351338"/>
          </a:xfrm>
        </p:spPr>
        <p:txBody>
          <a:bodyPr>
            <a:normAutofit/>
          </a:bodyPr>
          <a:lstStyle/>
          <a:p>
            <a:r>
              <a:rPr lang="en-US" sz="2400" dirty="0"/>
              <a:t>Sorption in the soil does occur and is best described as a complex sorption equilibrium reaction</a:t>
            </a:r>
          </a:p>
          <a:p>
            <a:r>
              <a:rPr lang="en-US" sz="2400" dirty="0"/>
              <a:t>PFAS sorption equilibria (log </a:t>
            </a:r>
            <a:r>
              <a:rPr lang="en-US" sz="2400" dirty="0" err="1"/>
              <a:t>K</a:t>
            </a:r>
            <a:r>
              <a:rPr lang="en-US" sz="2400" baseline="-25000" dirty="0" err="1"/>
              <a:t>d</a:t>
            </a:r>
            <a:r>
              <a:rPr lang="en-US" sz="2400" dirty="0"/>
              <a:t>)are influenced by:</a:t>
            </a:r>
          </a:p>
          <a:p>
            <a:pPr lvl="1"/>
            <a:r>
              <a:rPr lang="en-US" b="1" dirty="0"/>
              <a:t>PFAS carbon chain length</a:t>
            </a:r>
          </a:p>
          <a:p>
            <a:pPr lvl="1"/>
            <a:r>
              <a:rPr lang="en-US" b="1" dirty="0"/>
              <a:t>Organic carbon content and type</a:t>
            </a:r>
          </a:p>
          <a:p>
            <a:pPr lvl="1"/>
            <a:r>
              <a:rPr lang="en-US" dirty="0"/>
              <a:t>pH</a:t>
            </a:r>
          </a:p>
          <a:p>
            <a:pPr lvl="1"/>
            <a:r>
              <a:rPr lang="en-US" dirty="0"/>
              <a:t>Cation concentrations</a:t>
            </a:r>
          </a:p>
          <a:p>
            <a:pPr lvl="1"/>
            <a:r>
              <a:rPr lang="en-US" dirty="0"/>
              <a:t>Specific surface area/clay content</a:t>
            </a:r>
          </a:p>
          <a:p>
            <a:pPr lvl="1"/>
            <a:r>
              <a:rPr lang="en-US" dirty="0"/>
              <a:t>Types of soil minerals</a:t>
            </a:r>
          </a:p>
          <a:p>
            <a:endParaRPr lang="en-US" sz="2100" dirty="0"/>
          </a:p>
        </p:txBody>
      </p:sp>
    </p:spTree>
    <p:extLst>
      <p:ext uri="{BB962C8B-B14F-4D97-AF65-F5344CB8AC3E}">
        <p14:creationId xmlns:p14="http://schemas.microsoft.com/office/powerpoint/2010/main" val="3862241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17EFD-AD56-4643-A536-1C2BBEA413FE}"/>
              </a:ext>
            </a:extLst>
          </p:cNvPr>
          <p:cNvSpPr>
            <a:spLocks noGrp="1"/>
          </p:cNvSpPr>
          <p:nvPr>
            <p:ph type="title"/>
          </p:nvPr>
        </p:nvSpPr>
        <p:spPr>
          <a:xfrm>
            <a:off x="838200" y="963877"/>
            <a:ext cx="3494362" cy="4930246"/>
          </a:xfrm>
        </p:spPr>
        <p:txBody>
          <a:bodyPr>
            <a:normAutofit/>
          </a:bodyPr>
          <a:lstStyle/>
          <a:p>
            <a:pPr algn="r"/>
            <a:r>
              <a:rPr lang="en-US" sz="3700">
                <a:solidFill>
                  <a:schemeClr val="accent1"/>
                </a:solidFill>
              </a:rPr>
              <a:t>Human PFAS Exposure Resulting from Plant and Animal Uptake from Soils Amended with Wastewater Residuals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DBE326-3F36-4A27-B74A-72CE30279D01}"/>
              </a:ext>
            </a:extLst>
          </p:cNvPr>
          <p:cNvSpPr>
            <a:spLocks noGrp="1"/>
          </p:cNvSpPr>
          <p:nvPr>
            <p:ph idx="1"/>
          </p:nvPr>
        </p:nvSpPr>
        <p:spPr>
          <a:xfrm>
            <a:off x="4976031" y="963877"/>
            <a:ext cx="6377769" cy="4930246"/>
          </a:xfrm>
        </p:spPr>
        <p:txBody>
          <a:bodyPr anchor="ctr">
            <a:normAutofit/>
          </a:bodyPr>
          <a:lstStyle/>
          <a:p>
            <a:pPr marL="0" indent="0">
              <a:buNone/>
            </a:pPr>
            <a:r>
              <a:rPr lang="en-US" dirty="0"/>
              <a:t>Controlling factors for plant uptake:  </a:t>
            </a:r>
          </a:p>
          <a:p>
            <a:r>
              <a:rPr lang="en-US" dirty="0"/>
              <a:t>PFAS concentrations in the soil,</a:t>
            </a:r>
          </a:p>
          <a:p>
            <a:r>
              <a:rPr lang="en-US" dirty="0"/>
              <a:t>PFAS chain length and functional groups,</a:t>
            </a:r>
          </a:p>
          <a:p>
            <a:r>
              <a:rPr lang="en-US" dirty="0"/>
              <a:t>Plant species/organ, and</a:t>
            </a:r>
          </a:p>
          <a:p>
            <a:r>
              <a:rPr lang="en-US" dirty="0"/>
              <a:t>Soil organic matter content.</a:t>
            </a:r>
          </a:p>
        </p:txBody>
      </p:sp>
    </p:spTree>
    <p:extLst>
      <p:ext uri="{BB962C8B-B14F-4D97-AF65-F5344CB8AC3E}">
        <p14:creationId xmlns:p14="http://schemas.microsoft.com/office/powerpoint/2010/main" val="1154734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7DC34-0D95-43AE-9694-76A4B79EB526}"/>
              </a:ext>
            </a:extLst>
          </p:cNvPr>
          <p:cNvSpPr>
            <a:spLocks noGrp="1"/>
          </p:cNvSpPr>
          <p:nvPr>
            <p:ph type="title"/>
          </p:nvPr>
        </p:nvSpPr>
        <p:spPr>
          <a:xfrm>
            <a:off x="838200" y="963877"/>
            <a:ext cx="3494362" cy="4930246"/>
          </a:xfrm>
        </p:spPr>
        <p:txBody>
          <a:bodyPr>
            <a:normAutofit/>
          </a:bodyPr>
          <a:lstStyle/>
          <a:p>
            <a:pPr algn="r"/>
            <a:r>
              <a:rPr lang="en-US" sz="3700">
                <a:solidFill>
                  <a:schemeClr val="accent1"/>
                </a:solidFill>
              </a:rPr>
              <a:t>Human PFAS Exposure Resulting from Plant and Animal Uptake from Soils Amended with Wastewater Residuals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6BE6C6-04E8-4398-82EC-5C189A578815}"/>
              </a:ext>
            </a:extLst>
          </p:cNvPr>
          <p:cNvSpPr>
            <a:spLocks noGrp="1"/>
          </p:cNvSpPr>
          <p:nvPr>
            <p:ph idx="1"/>
          </p:nvPr>
        </p:nvSpPr>
        <p:spPr>
          <a:xfrm>
            <a:off x="4976031" y="963877"/>
            <a:ext cx="6377769" cy="4930246"/>
          </a:xfrm>
        </p:spPr>
        <p:txBody>
          <a:bodyPr anchor="ctr">
            <a:normAutofit/>
          </a:bodyPr>
          <a:lstStyle/>
          <a:p>
            <a:r>
              <a:rPr lang="en-US" sz="1700"/>
              <a:t>Carbon-chain length and functional groups are significant factors controlling accumulation and elimination (route and rate) of PFAS from animal tissue</a:t>
            </a:r>
          </a:p>
          <a:p>
            <a:pPr lvl="1"/>
            <a:r>
              <a:rPr lang="en-US" sz="1700"/>
              <a:t>Longer C-chain and sulfonate functional groups favor retention</a:t>
            </a:r>
          </a:p>
          <a:p>
            <a:pPr lvl="1"/>
            <a:r>
              <a:rPr lang="en-US" sz="1700"/>
              <a:t>Shorter C-chain and carboxylate functional groups favor faster elimination</a:t>
            </a:r>
          </a:p>
          <a:p>
            <a:r>
              <a:rPr lang="en-US" sz="1700"/>
              <a:t>Unlike other organic contaminants PFAS doesn’t accumulate in fatty tissue</a:t>
            </a:r>
          </a:p>
          <a:p>
            <a:r>
              <a:rPr lang="en-US" sz="1700"/>
              <a:t>Generally, liver, kidneys, and blood plasma tend to accumulate higher PFAS concentrations than muscle tissue</a:t>
            </a:r>
          </a:p>
          <a:p>
            <a:r>
              <a:rPr lang="en-US" sz="1700"/>
              <a:t>Consumption of plant and animal products can be a source of PFAS in the human diet</a:t>
            </a:r>
          </a:p>
          <a:p>
            <a:r>
              <a:rPr lang="en-US" sz="1700"/>
              <a:t>There is little evidence that PFAS in the human diet is a significant public health concern (Lupton et al. 2011; Kowalczyk et al. 2013; Blaine et al. 2014; Perez et al. 2017)</a:t>
            </a:r>
          </a:p>
          <a:p>
            <a:r>
              <a:rPr lang="en-US" sz="1700"/>
              <a:t>Limited use of residuals and harvesting restriction make it unlikely land application will increase PFAS risk</a:t>
            </a:r>
          </a:p>
        </p:txBody>
      </p:sp>
    </p:spTree>
    <p:extLst>
      <p:ext uri="{BB962C8B-B14F-4D97-AF65-F5344CB8AC3E}">
        <p14:creationId xmlns:p14="http://schemas.microsoft.com/office/powerpoint/2010/main" val="2054233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B8DD1AB7-9C69-4F56-96E8-9C173CCA6416}"/>
              </a:ext>
            </a:extLst>
          </p:cNvPr>
          <p:cNvPicPr>
            <a:picLocks noChangeAspect="1"/>
          </p:cNvPicPr>
          <p:nvPr/>
        </p:nvPicPr>
        <p:blipFill rotWithShape="1">
          <a:blip r:embed="rId3">
            <a:extLst>
              <a:ext uri="{28A0092B-C50C-407E-A947-70E740481C1C}">
                <a14:useLocalDpi xmlns:a14="http://schemas.microsoft.com/office/drawing/2010/main" val="0"/>
              </a:ext>
            </a:extLst>
          </a:blip>
          <a:srcRect l="12911" r="19195" b="3"/>
          <a:stretch/>
        </p:blipFill>
        <p:spPr>
          <a:xfrm>
            <a:off x="2123392" y="1904282"/>
            <a:ext cx="2531107" cy="4272681"/>
          </a:xfrm>
          <a:prstGeom prst="rect">
            <a:avLst/>
          </a:prstGeom>
        </p:spPr>
      </p:pic>
      <p:sp>
        <p:nvSpPr>
          <p:cNvPr id="2" name="Title 1">
            <a:extLst>
              <a:ext uri="{FF2B5EF4-FFF2-40B4-BE49-F238E27FC236}">
                <a16:creationId xmlns:a16="http://schemas.microsoft.com/office/drawing/2014/main" id="{2A103CAF-2109-4D82-BBE0-2F862399C5C3}"/>
              </a:ext>
            </a:extLst>
          </p:cNvPr>
          <p:cNvSpPr>
            <a:spLocks noGrp="1"/>
          </p:cNvSpPr>
          <p:nvPr>
            <p:ph type="title"/>
          </p:nvPr>
        </p:nvSpPr>
        <p:spPr>
          <a:xfrm>
            <a:off x="2152650" y="365126"/>
            <a:ext cx="7886700" cy="1325563"/>
          </a:xfrm>
        </p:spPr>
        <p:txBody>
          <a:bodyPr>
            <a:normAutofit/>
          </a:bodyPr>
          <a:lstStyle/>
          <a:p>
            <a:r>
              <a:rPr lang="en-US" dirty="0"/>
              <a:t>Conclusions</a:t>
            </a:r>
          </a:p>
        </p:txBody>
      </p:sp>
      <p:sp>
        <p:nvSpPr>
          <p:cNvPr id="3" name="Content Placeholder 2">
            <a:extLst>
              <a:ext uri="{FF2B5EF4-FFF2-40B4-BE49-F238E27FC236}">
                <a16:creationId xmlns:a16="http://schemas.microsoft.com/office/drawing/2014/main" id="{AD3BAA3D-903B-4C67-A3C5-4CB7992B7D6E}"/>
              </a:ext>
            </a:extLst>
          </p:cNvPr>
          <p:cNvSpPr>
            <a:spLocks noGrp="1"/>
          </p:cNvSpPr>
          <p:nvPr>
            <p:ph idx="1"/>
          </p:nvPr>
        </p:nvSpPr>
        <p:spPr>
          <a:xfrm>
            <a:off x="5001006" y="1825625"/>
            <a:ext cx="5038344" cy="4351338"/>
          </a:xfrm>
        </p:spPr>
        <p:txBody>
          <a:bodyPr>
            <a:normAutofit fontScale="92500" lnSpcReduction="20000"/>
          </a:bodyPr>
          <a:lstStyle/>
          <a:p>
            <a:pPr marL="0" indent="0">
              <a:buNone/>
            </a:pPr>
            <a:r>
              <a:rPr lang="en-US" sz="1800" b="1" dirty="0"/>
              <a:t>Conclusions on PFAS risk:</a:t>
            </a:r>
          </a:p>
          <a:p>
            <a:r>
              <a:rPr lang="en-US" sz="1800" dirty="0"/>
              <a:t>The ubiquitous presence of PFAS in plant, animal, and human tissue as well as air, soil, and water resources confirms the obvious mobility of these chemicals</a:t>
            </a:r>
          </a:p>
          <a:p>
            <a:r>
              <a:rPr lang="en-US" sz="1800" dirty="0"/>
              <a:t>However, there is little information to answer our original question</a:t>
            </a:r>
          </a:p>
          <a:p>
            <a:r>
              <a:rPr lang="en-US" sz="1800" dirty="0"/>
              <a:t>Need research on long-term land application sites to answer questions about PFAS risk</a:t>
            </a:r>
          </a:p>
          <a:p>
            <a:r>
              <a:rPr lang="en-US" sz="1800" dirty="0"/>
              <a:t>A little perspective on PFAS risk from wastewater residuals:</a:t>
            </a:r>
          </a:p>
          <a:p>
            <a:pPr lvl="1"/>
            <a:r>
              <a:rPr lang="en-US" sz="1800" dirty="0"/>
              <a:t>PFAS are in residuals because they have been widely used for decades and persistent in the environment</a:t>
            </a:r>
          </a:p>
          <a:p>
            <a:pPr lvl="1"/>
            <a:r>
              <a:rPr lang="en-US" sz="1800" dirty="0"/>
              <a:t>Presence in residuals is not evidence of risk or even significant exposure in excess of current everyday exposure</a:t>
            </a:r>
          </a:p>
          <a:p>
            <a:pPr lvl="1"/>
            <a:r>
              <a:rPr lang="en-US" sz="1800" dirty="0"/>
              <a:t>Uncertainty on extent of public health risk</a:t>
            </a:r>
          </a:p>
          <a:p>
            <a:pPr lvl="1"/>
            <a:endParaRPr lang="en-US" sz="1600" dirty="0"/>
          </a:p>
          <a:p>
            <a:pPr lvl="1"/>
            <a:endParaRPr lang="en-US" sz="1600" dirty="0"/>
          </a:p>
          <a:p>
            <a:endParaRPr lang="en-US" sz="1600" dirty="0"/>
          </a:p>
        </p:txBody>
      </p:sp>
    </p:spTree>
    <p:extLst>
      <p:ext uri="{BB962C8B-B14F-4D97-AF65-F5344CB8AC3E}">
        <p14:creationId xmlns:p14="http://schemas.microsoft.com/office/powerpoint/2010/main" val="817843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ABF9BF-DF0B-46BF-A19D-B5D2B60C790C}"/>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Background (Why we’re talking about PFAS)</a:t>
            </a:r>
          </a:p>
        </p:txBody>
      </p:sp>
      <p:sp>
        <p:nvSpPr>
          <p:cNvPr id="3" name="Content Placeholder 2">
            <a:extLst>
              <a:ext uri="{FF2B5EF4-FFF2-40B4-BE49-F238E27FC236}">
                <a16:creationId xmlns:a16="http://schemas.microsoft.com/office/drawing/2014/main" id="{B1C168DF-4205-48AC-BDD6-5E4708CDC2DE}"/>
              </a:ext>
            </a:extLst>
          </p:cNvPr>
          <p:cNvSpPr>
            <a:spLocks noGrp="1"/>
          </p:cNvSpPr>
          <p:nvPr>
            <p:ph idx="1"/>
          </p:nvPr>
        </p:nvSpPr>
        <p:spPr>
          <a:xfrm>
            <a:off x="4976031" y="694481"/>
            <a:ext cx="6377769" cy="5199642"/>
          </a:xfrm>
        </p:spPr>
        <p:txBody>
          <a:bodyPr anchor="ctr">
            <a:normAutofit lnSpcReduction="10000"/>
          </a:bodyPr>
          <a:lstStyle/>
          <a:p>
            <a:r>
              <a:rPr lang="en-US" sz="2400" dirty="0"/>
              <a:t>Mobile and ubiquitous (arctic, human blood &amp; serum)</a:t>
            </a:r>
            <a:r>
              <a:rPr lang="da-DK" dirty="0"/>
              <a:t> </a:t>
            </a:r>
            <a:r>
              <a:rPr lang="da-DK" sz="1600" dirty="0"/>
              <a:t>(Rankin et al. 2016, Vedagiri et al. 2018)</a:t>
            </a:r>
            <a:endParaRPr lang="en-US" sz="1600" dirty="0"/>
          </a:p>
          <a:p>
            <a:r>
              <a:rPr lang="en-US" sz="2400" dirty="0"/>
              <a:t>Detected in groundwater and drinking water in numerous states </a:t>
            </a:r>
            <a:r>
              <a:rPr lang="en-US" sz="1600" dirty="0"/>
              <a:t>(Boone et al. 2018)</a:t>
            </a:r>
          </a:p>
          <a:p>
            <a:r>
              <a:rPr lang="en-US" sz="2400" dirty="0"/>
              <a:t>Found in groundwater near land application sites</a:t>
            </a:r>
          </a:p>
          <a:p>
            <a:r>
              <a:rPr lang="en-US" sz="2400" dirty="0"/>
              <a:t>Legislatures and state environmental agencies expressing increased concern about PFAS </a:t>
            </a:r>
          </a:p>
          <a:p>
            <a:pPr lvl="1"/>
            <a:r>
              <a:rPr lang="en-US" dirty="0"/>
              <a:t>Establishing regulatory limits</a:t>
            </a:r>
          </a:p>
          <a:p>
            <a:pPr lvl="1"/>
            <a:r>
              <a:rPr lang="en-US" dirty="0"/>
              <a:t>Attempting to identify sources other than industry (landfills and wastewater residuals)</a:t>
            </a:r>
          </a:p>
          <a:p>
            <a:r>
              <a:rPr lang="en-US" sz="2400" dirty="0"/>
              <a:t>PFAS have been found in residuals and land applied soils </a:t>
            </a:r>
            <a:r>
              <a:rPr lang="en-US" sz="2400" b="1" u="sng" dirty="0"/>
              <a:t>not</a:t>
            </a:r>
            <a:r>
              <a:rPr lang="en-US" sz="2400" dirty="0"/>
              <a:t> impacted by industrial sources. </a:t>
            </a:r>
            <a:r>
              <a:rPr lang="en-US" sz="1600" dirty="0"/>
              <a:t>(</a:t>
            </a:r>
            <a:r>
              <a:rPr lang="en-US" sz="1600" dirty="0" err="1"/>
              <a:t>Sepulvado</a:t>
            </a:r>
            <a:r>
              <a:rPr lang="en-US" sz="1600" dirty="0"/>
              <a:t> et al. 2011, Gottschall et al. 2016)</a:t>
            </a:r>
          </a:p>
        </p:txBody>
      </p:sp>
    </p:spTree>
    <p:extLst>
      <p:ext uri="{BB962C8B-B14F-4D97-AF65-F5344CB8AC3E}">
        <p14:creationId xmlns:p14="http://schemas.microsoft.com/office/powerpoint/2010/main" val="3670673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6563-663B-4578-8EEE-3BCD312C8236}"/>
              </a:ext>
            </a:extLst>
          </p:cNvPr>
          <p:cNvSpPr>
            <a:spLocks noGrp="1"/>
          </p:cNvSpPr>
          <p:nvPr>
            <p:ph type="title"/>
          </p:nvPr>
        </p:nvSpPr>
        <p:spPr>
          <a:xfrm>
            <a:off x="838200" y="365125"/>
            <a:ext cx="10515600" cy="722895"/>
          </a:xfrm>
        </p:spPr>
        <p:txBody>
          <a:bodyPr/>
          <a:lstStyle/>
          <a:p>
            <a:r>
              <a:rPr lang="en-US" dirty="0"/>
              <a:t>References</a:t>
            </a:r>
          </a:p>
        </p:txBody>
      </p:sp>
      <p:sp>
        <p:nvSpPr>
          <p:cNvPr id="3" name="Content Placeholder 2">
            <a:extLst>
              <a:ext uri="{FF2B5EF4-FFF2-40B4-BE49-F238E27FC236}">
                <a16:creationId xmlns:a16="http://schemas.microsoft.com/office/drawing/2014/main" id="{B446AFF6-9B59-4C8B-8606-C4906E54D270}"/>
              </a:ext>
            </a:extLst>
          </p:cNvPr>
          <p:cNvSpPr>
            <a:spLocks noGrp="1"/>
          </p:cNvSpPr>
          <p:nvPr>
            <p:ph idx="1"/>
          </p:nvPr>
        </p:nvSpPr>
        <p:spPr>
          <a:xfrm>
            <a:off x="838200" y="1238492"/>
            <a:ext cx="10515600" cy="4938472"/>
          </a:xfrm>
        </p:spPr>
        <p:txBody>
          <a:bodyPr>
            <a:normAutofit/>
          </a:bodyPr>
          <a:lstStyle/>
          <a:p>
            <a:r>
              <a:rPr lang="en-US" sz="1800" dirty="0"/>
              <a:t>Analyzing PFAS in Wastewater, Solids, &amp; Soils: State of the Science Webinar, NEBRA Webinar, Sept. 14, 2017</a:t>
            </a:r>
          </a:p>
          <a:p>
            <a:r>
              <a:rPr lang="en-US" sz="1800" dirty="0"/>
              <a:t>Blaine, A., Rich, C., </a:t>
            </a:r>
            <a:r>
              <a:rPr lang="en-US" sz="1800" dirty="0" err="1"/>
              <a:t>Sedlacko</a:t>
            </a:r>
            <a:r>
              <a:rPr lang="en-US" sz="1800" dirty="0"/>
              <a:t>, E., </a:t>
            </a:r>
            <a:r>
              <a:rPr lang="en-US" sz="1800" dirty="0" err="1"/>
              <a:t>Hundal</a:t>
            </a:r>
            <a:r>
              <a:rPr lang="en-US" sz="1800" dirty="0"/>
              <a:t>, L., Kumar, K., Lau, C., Mills, M., Harris, K., and Higgins, P., 2014. Perfluoroalkyl acid distribution in various plant compartments of edible crops grown in biosolids-amended soils. Environmental Science &amp; Technology, (2014) 48, 7858–7865.</a:t>
            </a:r>
          </a:p>
          <a:p>
            <a:r>
              <a:rPr lang="en-US" sz="1800" dirty="0"/>
              <a:t>Boone, J.S., Vigo, C., Boone, T., Byrne, C. </a:t>
            </a:r>
            <a:r>
              <a:rPr lang="en-US" sz="1800" dirty="0" err="1"/>
              <a:t>Ferrario</a:t>
            </a:r>
            <a:r>
              <a:rPr lang="en-US" sz="1800" dirty="0"/>
              <a:t>, J., Benson, R., Donohue, J., Jane Ellen Simmons, J.E., </a:t>
            </a:r>
            <a:r>
              <a:rPr lang="en-US" sz="1800" dirty="0" err="1"/>
              <a:t>Kolpin</a:t>
            </a:r>
            <a:r>
              <a:rPr lang="en-US" sz="1800" dirty="0"/>
              <a:t>, D.W., Furlong, E.T., and </a:t>
            </a:r>
            <a:r>
              <a:rPr lang="en-US" sz="1800" dirty="0" err="1"/>
              <a:t>Glassmeyer</a:t>
            </a:r>
            <a:r>
              <a:rPr lang="en-US" sz="1800" dirty="0"/>
              <a:t>, S.T., 2018. Per- and polyfluoroalkyl substances in source and treated drinking waters of the United States. Science of the Total Environment, (2019) 653, 359–369.</a:t>
            </a:r>
          </a:p>
          <a:p>
            <a:r>
              <a:rPr lang="en-US" sz="1800" dirty="0"/>
              <a:t>Buck, R., Franklin, J., Berger, U., </a:t>
            </a:r>
            <a:r>
              <a:rPr lang="en-US" sz="1800" dirty="0" err="1"/>
              <a:t>Conder</a:t>
            </a:r>
            <a:r>
              <a:rPr lang="en-US" sz="1800" dirty="0"/>
              <a:t>, Cousins, I., de </a:t>
            </a:r>
            <a:r>
              <a:rPr lang="en-US" sz="1800" dirty="0" err="1"/>
              <a:t>Voogt</a:t>
            </a:r>
            <a:r>
              <a:rPr lang="en-US" sz="1800" dirty="0"/>
              <a:t>, P., Jensen, A., Kannan, K., </a:t>
            </a:r>
            <a:r>
              <a:rPr lang="en-US" sz="1800" dirty="0" err="1"/>
              <a:t>Mabury</a:t>
            </a:r>
            <a:r>
              <a:rPr lang="en-US" sz="1800" dirty="0"/>
              <a:t>, S., van </a:t>
            </a:r>
            <a:r>
              <a:rPr lang="en-US" sz="1800" dirty="0" err="1"/>
              <a:t>Leeuwenkket</a:t>
            </a:r>
            <a:r>
              <a:rPr lang="en-US" sz="1800" dirty="0"/>
              <a:t>, S., 2011.  Perfluoroalkyl and Polyfluoroalkyl Substances in the Environment: Terminology, Classification, and Origins.  Integrated Environmental Assessment and Management, Vol. 7, No. 4, 513–541.</a:t>
            </a:r>
          </a:p>
          <a:p>
            <a:r>
              <a:rPr lang="en-US" sz="1800" dirty="0"/>
              <a:t>Coggan, T.L., Moodie, D., </a:t>
            </a:r>
            <a:r>
              <a:rPr lang="en-US" sz="1800" dirty="0" err="1"/>
              <a:t>Kolobaric</a:t>
            </a:r>
            <a:r>
              <a:rPr lang="en-US" sz="1800" dirty="0"/>
              <a:t>, A., Szabo, D., </a:t>
            </a:r>
            <a:r>
              <a:rPr lang="en-US" sz="1800" dirty="0" err="1"/>
              <a:t>Shimeta</a:t>
            </a:r>
            <a:r>
              <a:rPr lang="en-US" sz="1800" dirty="0"/>
              <a:t>, J., Crosbie, N.D., Lee, E., Fernandes, M., and Clarke, B.O., 2019. An investigation into per- and polyfluoroalkyl substances (PFAS) in nineteen Australian wastewater treatment plants (WWTPs). </a:t>
            </a:r>
            <a:r>
              <a:rPr lang="en-US" sz="1800" dirty="0" err="1"/>
              <a:t>Heliyon</a:t>
            </a:r>
            <a:r>
              <a:rPr lang="en-US" sz="1800" dirty="0"/>
              <a:t>, (2019) 5, e02316.</a:t>
            </a:r>
          </a:p>
          <a:p>
            <a:r>
              <a:rPr lang="en-US" sz="1800" dirty="0"/>
              <a:t>Gottschall, N., </a:t>
            </a:r>
            <a:r>
              <a:rPr lang="en-US" sz="1800" dirty="0" err="1"/>
              <a:t>Topp</a:t>
            </a:r>
            <a:r>
              <a:rPr lang="en-US" sz="1800" dirty="0"/>
              <a:t>, E., Edwards, M., Payne, M., </a:t>
            </a:r>
            <a:r>
              <a:rPr lang="en-US" sz="1800" dirty="0" err="1"/>
              <a:t>Kleywegt</a:t>
            </a:r>
            <a:r>
              <a:rPr lang="en-US" sz="1800" dirty="0"/>
              <a:t>, S., </a:t>
            </a:r>
            <a:r>
              <a:rPr lang="en-US" sz="1800" dirty="0" err="1"/>
              <a:t>Lapena</a:t>
            </a:r>
            <a:r>
              <a:rPr lang="en-US" sz="1800" dirty="0"/>
              <a:t>, D.R., 2017.  Brominated flame retardants and perfluoroalkyl acids in groundwater, tile 	drainage, soil, and crop grain following a high application of municipal biosolids to a field.  Science of the Total Environment, 574, 1345–1359.</a:t>
            </a:r>
          </a:p>
        </p:txBody>
      </p:sp>
    </p:spTree>
    <p:extLst>
      <p:ext uri="{BB962C8B-B14F-4D97-AF65-F5344CB8AC3E}">
        <p14:creationId xmlns:p14="http://schemas.microsoft.com/office/powerpoint/2010/main" val="827112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9DD8-86D9-4B0B-8461-0DBD543EF14B}"/>
              </a:ext>
            </a:extLst>
          </p:cNvPr>
          <p:cNvSpPr>
            <a:spLocks noGrp="1"/>
          </p:cNvSpPr>
          <p:nvPr>
            <p:ph type="title"/>
          </p:nvPr>
        </p:nvSpPr>
        <p:spPr>
          <a:xfrm>
            <a:off x="838200" y="365126"/>
            <a:ext cx="10515600" cy="769194"/>
          </a:xfrm>
        </p:spPr>
        <p:txBody>
          <a:bodyPr/>
          <a:lstStyle/>
          <a:p>
            <a:r>
              <a:rPr lang="en-US" dirty="0"/>
              <a:t>References</a:t>
            </a:r>
          </a:p>
        </p:txBody>
      </p:sp>
      <p:sp>
        <p:nvSpPr>
          <p:cNvPr id="3" name="Content Placeholder 2">
            <a:extLst>
              <a:ext uri="{FF2B5EF4-FFF2-40B4-BE49-F238E27FC236}">
                <a16:creationId xmlns:a16="http://schemas.microsoft.com/office/drawing/2014/main" id="{EDAE414B-84A1-4B65-B150-52FA2545E48C}"/>
              </a:ext>
            </a:extLst>
          </p:cNvPr>
          <p:cNvSpPr>
            <a:spLocks noGrp="1"/>
          </p:cNvSpPr>
          <p:nvPr>
            <p:ph idx="1"/>
          </p:nvPr>
        </p:nvSpPr>
        <p:spPr>
          <a:xfrm>
            <a:off x="838200" y="1516284"/>
            <a:ext cx="10515600" cy="4976591"/>
          </a:xfrm>
        </p:spPr>
        <p:txBody>
          <a:bodyPr>
            <a:normAutofit fontScale="25000" lnSpcReduction="20000"/>
          </a:bodyPr>
          <a:lstStyle/>
          <a:p>
            <a:r>
              <a:rPr lang="en-US" sz="8000" dirty="0"/>
              <a:t>Hamid, H. and Li, L.Y., 2016. Role of wastewater treatment plant in environmental cycling of poly- and perfluoroalkyl substances. </a:t>
            </a:r>
            <a:r>
              <a:rPr lang="en-US" sz="8000" dirty="0" err="1"/>
              <a:t>Ecocycles</a:t>
            </a:r>
            <a:r>
              <a:rPr lang="en-US" sz="8000" dirty="0"/>
              <a:t>: Scientific Journal of European </a:t>
            </a:r>
            <a:r>
              <a:rPr lang="en-US" sz="8000" dirty="0" err="1"/>
              <a:t>Ecocycles</a:t>
            </a:r>
            <a:r>
              <a:rPr lang="en-US" sz="8000" dirty="0"/>
              <a:t> Society, (2016), 2(2) 43-53.</a:t>
            </a:r>
          </a:p>
          <a:p>
            <a:r>
              <a:rPr lang="en-US" sz="8000" dirty="0"/>
              <a:t>Koch, A., 2015.  Fate of pharmaceuticals and perfluoroalkyl substances during source separated </a:t>
            </a:r>
            <a:r>
              <a:rPr lang="en-US" sz="8000" dirty="0" err="1"/>
              <a:t>wasterwater</a:t>
            </a:r>
            <a:r>
              <a:rPr lang="en-US" sz="8000" dirty="0"/>
              <a:t> treatment. Swedish University of Agricultural Sciences, Dept. of Aquatic Sciences and Assessment, Master's thesis</a:t>
            </a:r>
            <a:endParaRPr lang="de-DE" sz="8000" dirty="0"/>
          </a:p>
          <a:p>
            <a:r>
              <a:rPr lang="de-DE" sz="8000" dirty="0"/>
              <a:t>Kowalczyk, J., Ehlers, S., Oberhausen, A., Tischer, M., Furst, P., Schafft, H., and Monika Lahrssen-</a:t>
            </a:r>
            <a:r>
              <a:rPr lang="en-US" sz="8000" dirty="0" err="1"/>
              <a:t>Wiederholt</a:t>
            </a:r>
            <a:r>
              <a:rPr lang="en-US" sz="8000" dirty="0"/>
              <a:t>, M., 2013. Absorption, Distribution, and Milk Secretion of the Perfluoroalkyl Acids PFBS, </a:t>
            </a:r>
            <a:r>
              <a:rPr lang="en-US" sz="8000" dirty="0" err="1"/>
              <a:t>PFHxS</a:t>
            </a:r>
            <a:r>
              <a:rPr lang="en-US" sz="8000" dirty="0"/>
              <a:t>, PFOS and PFOA by Dairy Cows Fed Naturally Contaminated Feed. Journal </a:t>
            </a:r>
            <a:r>
              <a:rPr lang="en-US" sz="8000" dirty="0" err="1"/>
              <a:t>ofAgricultural</a:t>
            </a:r>
            <a:r>
              <a:rPr lang="en-US" sz="8000" dirty="0"/>
              <a:t> and Food Chemistry, (2013) 61, 2903−2912.</a:t>
            </a:r>
          </a:p>
          <a:p>
            <a:r>
              <a:rPr lang="en-US" sz="8000" dirty="0"/>
              <a:t>Lindstrom, A., </a:t>
            </a:r>
            <a:r>
              <a:rPr lang="en-US" sz="8000" dirty="0" err="1"/>
              <a:t>Strynar</a:t>
            </a:r>
            <a:r>
              <a:rPr lang="en-US" sz="8000" dirty="0"/>
              <a:t>, M., </a:t>
            </a:r>
            <a:r>
              <a:rPr lang="en-US" sz="8000" dirty="0" err="1"/>
              <a:t>Delinsky</a:t>
            </a:r>
            <a:r>
              <a:rPr lang="en-US" sz="8000" dirty="0"/>
              <a:t>, A., Nakayama, S., McMillan, L., </a:t>
            </a:r>
            <a:r>
              <a:rPr lang="en-US" sz="8000" dirty="0" err="1"/>
              <a:t>Libelo</a:t>
            </a:r>
            <a:r>
              <a:rPr lang="en-US" sz="8000" dirty="0"/>
              <a:t>, L., Neill, M., Thomas, L., 2011.  Application of WWTP Biosolids and Resulting </a:t>
            </a:r>
            <a:r>
              <a:rPr lang="en-US" sz="8000" dirty="0" err="1"/>
              <a:t>Perfluorinated</a:t>
            </a:r>
            <a:r>
              <a:rPr lang="en-US" sz="8000" dirty="0"/>
              <a:t> Compound Contamination of Surface and Well Water in Decatur, Alabama, USA.  Environmental Science &amp; Technology, </a:t>
            </a:r>
            <a:r>
              <a:rPr lang="en-US" sz="8000" i="1" dirty="0"/>
              <a:t>45 </a:t>
            </a:r>
            <a:r>
              <a:rPr lang="en-US" sz="8000" dirty="0"/>
              <a:t>(19), 8015–8021.</a:t>
            </a:r>
          </a:p>
          <a:p>
            <a:r>
              <a:rPr lang="en-US" sz="8000" dirty="0"/>
              <a:t>Lupton, S., </a:t>
            </a:r>
            <a:r>
              <a:rPr lang="en-US" sz="8000" dirty="0" err="1"/>
              <a:t>Huwe</a:t>
            </a:r>
            <a:r>
              <a:rPr lang="en-US" sz="8000" dirty="0"/>
              <a:t>, J., Smith, D., </a:t>
            </a:r>
            <a:r>
              <a:rPr lang="en-US" sz="8000" dirty="0" err="1"/>
              <a:t>Dearfield</a:t>
            </a:r>
            <a:r>
              <a:rPr lang="en-US" sz="8000" dirty="0"/>
              <a:t>, K., and Johnston, J., 2011. Absorption and Excretion of 14C-Perfluorooctanoic Acid (PFOA) in Angus Cattle (Bos </a:t>
            </a:r>
            <a:r>
              <a:rPr lang="en-US" sz="8000" dirty="0" err="1"/>
              <a:t>taurus</a:t>
            </a:r>
            <a:r>
              <a:rPr lang="en-US" sz="8000" dirty="0"/>
              <a:t>). Journal of Agricultural and </a:t>
            </a:r>
            <a:r>
              <a:rPr lang="en-US" sz="8000" dirty="0" err="1"/>
              <a:t>FoodChemistry</a:t>
            </a:r>
            <a:r>
              <a:rPr lang="en-US" sz="8000" dirty="0"/>
              <a:t>, (2012) 60, 1128−1134.</a:t>
            </a:r>
          </a:p>
          <a:p>
            <a:r>
              <a:rPr lang="en-US" sz="8000" dirty="0"/>
              <a:t>Margot, J., Ross, L., Barry, D.A., and </a:t>
            </a:r>
            <a:r>
              <a:rPr lang="en-US" sz="8000" dirty="0" err="1"/>
              <a:t>Holliger</a:t>
            </a:r>
            <a:r>
              <a:rPr lang="en-US" sz="8000" dirty="0"/>
              <a:t>, C., 2015.  A review of the fate of micropollutants in wastewater treatment plants. 2015 Wiley Periodicals, Inc., </a:t>
            </a:r>
            <a:r>
              <a:rPr lang="nl-NL" sz="8000" dirty="0"/>
              <a:t>WIREs Water 2015. doi: 10.1002/wat2.1090. </a:t>
            </a:r>
            <a:endParaRPr lang="en-US" sz="8000" dirty="0"/>
          </a:p>
          <a:p>
            <a:endParaRPr lang="en-US" dirty="0"/>
          </a:p>
        </p:txBody>
      </p:sp>
    </p:spTree>
    <p:extLst>
      <p:ext uri="{BB962C8B-B14F-4D97-AF65-F5344CB8AC3E}">
        <p14:creationId xmlns:p14="http://schemas.microsoft.com/office/powerpoint/2010/main" val="397151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870F-21B7-4FC1-B3BE-87DCA90B6033}"/>
              </a:ext>
            </a:extLst>
          </p:cNvPr>
          <p:cNvSpPr>
            <a:spLocks noGrp="1"/>
          </p:cNvSpPr>
          <p:nvPr>
            <p:ph type="title"/>
          </p:nvPr>
        </p:nvSpPr>
        <p:spPr>
          <a:xfrm>
            <a:off x="838200" y="365125"/>
            <a:ext cx="10515600" cy="676597"/>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43659937-7740-445C-9AC3-D8F04812EED2}"/>
              </a:ext>
            </a:extLst>
          </p:cNvPr>
          <p:cNvSpPr>
            <a:spLocks noGrp="1"/>
          </p:cNvSpPr>
          <p:nvPr>
            <p:ph idx="1"/>
          </p:nvPr>
        </p:nvSpPr>
        <p:spPr>
          <a:xfrm>
            <a:off x="838200" y="1041722"/>
            <a:ext cx="10515600" cy="5451153"/>
          </a:xfrm>
        </p:spPr>
        <p:txBody>
          <a:bodyPr>
            <a:normAutofit fontScale="92500" lnSpcReduction="10000"/>
          </a:bodyPr>
          <a:lstStyle/>
          <a:p>
            <a:r>
              <a:rPr lang="en-US" sz="1900" dirty="0"/>
              <a:t>Perez, A., Poteete, C., Louie, F., Garner, L., and Scott, P., 2017. State of the science and meta-analysis of crop uptake of per- and polyfluoroalkyl substances (PFAS). Presented at the DIOXIN 2017 Symposium, Vancouver Canada.</a:t>
            </a:r>
          </a:p>
          <a:p>
            <a:r>
              <a:rPr lang="en-US" sz="1900" dirty="0" err="1"/>
              <a:t>Prevedouros</a:t>
            </a:r>
            <a:r>
              <a:rPr lang="en-US" sz="1900" dirty="0"/>
              <a:t>, K., Cousins, I.T., Buck, R.C., and </a:t>
            </a:r>
            <a:r>
              <a:rPr lang="en-US" sz="1900" dirty="0" err="1"/>
              <a:t>Korzeniowski</a:t>
            </a:r>
            <a:r>
              <a:rPr lang="en-US" sz="1900" dirty="0"/>
              <a:t>, S.H., 2006. Sources, Fate and Transport of </a:t>
            </a:r>
            <a:r>
              <a:rPr lang="en-US" sz="1900" dirty="0" err="1"/>
              <a:t>Perfluorocarboxylates</a:t>
            </a:r>
            <a:r>
              <a:rPr lang="en-US" sz="1900" dirty="0"/>
              <a:t>. Environmental Science &amp; Technology, Vol. 40, No. 1, 32-44</a:t>
            </a:r>
          </a:p>
          <a:p>
            <a:r>
              <a:rPr lang="en-US" sz="1900" dirty="0"/>
              <a:t>Rankin, K., </a:t>
            </a:r>
            <a:r>
              <a:rPr lang="en-US" sz="1900" dirty="0" err="1"/>
              <a:t>Mabury</a:t>
            </a:r>
            <a:r>
              <a:rPr lang="en-US" sz="1900" dirty="0"/>
              <a:t>, S.A., Jenkins, T.M., and Washington, J.W., 2016. A North American and global survey of perfluoroalkyl substances in surface soils: Distribution patterns and mode of occurrence. Chemosphere, (2016), 161, 333-341.</a:t>
            </a:r>
          </a:p>
          <a:p>
            <a:r>
              <a:rPr lang="en-US" sz="1900" dirty="0"/>
              <a:t>Sepulvado, J., Blaine, A., </a:t>
            </a:r>
            <a:r>
              <a:rPr lang="en-US" sz="1900" dirty="0" err="1"/>
              <a:t>Hundal</a:t>
            </a:r>
            <a:r>
              <a:rPr lang="en-US" sz="1900" dirty="0"/>
              <a:t>, L., Higgins, C., 2011.  Occurrence and Fate of Perfluorochemicals in Soil Following the Land Application of Municipal Biosolids.  Environmental Science and Technology, </a:t>
            </a:r>
            <a:r>
              <a:rPr lang="en-US" sz="1900" i="1" dirty="0"/>
              <a:t>45</a:t>
            </a:r>
            <a:r>
              <a:rPr lang="en-US" sz="1900" dirty="0"/>
              <a:t> (19), 8106–8112.</a:t>
            </a:r>
          </a:p>
          <a:p>
            <a:r>
              <a:rPr lang="en-US" sz="1900" dirty="0" err="1"/>
              <a:t>Vedagiri</a:t>
            </a:r>
            <a:r>
              <a:rPr lang="en-US" sz="1900" dirty="0"/>
              <a:t>, U.K., Anderson, R.H., </a:t>
            </a:r>
            <a:r>
              <a:rPr lang="en-US" sz="1900" dirty="0" err="1"/>
              <a:t>Loso</a:t>
            </a:r>
            <a:r>
              <a:rPr lang="en-US" sz="1900" dirty="0"/>
              <a:t>, H.M., and </a:t>
            </a:r>
            <a:r>
              <a:rPr lang="en-US" sz="1900" dirty="0" err="1"/>
              <a:t>Schwach</a:t>
            </a:r>
            <a:r>
              <a:rPr lang="en-US" sz="1900" dirty="0"/>
              <a:t>, C.M., 2018. Ambient levels of PFOS and PFOA in multiple environmental media. 2018 Wiley Periodicals, Inc., Remediation, (2018), 28:9–51.</a:t>
            </a:r>
          </a:p>
          <a:p>
            <a:r>
              <a:rPr lang="en-US" sz="1900" dirty="0"/>
              <a:t>Venkatesan, K, and </a:t>
            </a:r>
            <a:r>
              <a:rPr lang="en-US" sz="1900" dirty="0" err="1"/>
              <a:t>Halden</a:t>
            </a:r>
            <a:r>
              <a:rPr lang="en-US" sz="1900" dirty="0"/>
              <a:t>, R., 2013. National inventory of perfluoroalkyl substances in archived U.S. biosolids from the 2001 EPA National Sewage Sludge Survey.  Journal of Hazardous Materials, 252– 253, (2013), 413– 418.</a:t>
            </a:r>
          </a:p>
          <a:p>
            <a:r>
              <a:rPr lang="en-US" sz="1900" dirty="0"/>
              <a:t>Washington, J., Ellington, J., </a:t>
            </a:r>
            <a:r>
              <a:rPr lang="en-US" sz="1900" dirty="0" err="1"/>
              <a:t>Hoon</a:t>
            </a:r>
            <a:r>
              <a:rPr lang="en-US" sz="1900" dirty="0"/>
              <a:t>, Y., and Jenkins, T., 2009.  Results of the Analyses of 	Surface Soil Samples from Near Decatur, Alabama for Fluorinated Organic Compounds. U.S. EPA, EPA  Office of Research and Development</a:t>
            </a:r>
          </a:p>
          <a:p>
            <a:pPr marL="0" indent="0">
              <a:buNone/>
            </a:pPr>
            <a:endParaRPr lang="en-US" dirty="0"/>
          </a:p>
        </p:txBody>
      </p:sp>
    </p:spTree>
    <p:extLst>
      <p:ext uri="{BB962C8B-B14F-4D97-AF65-F5344CB8AC3E}">
        <p14:creationId xmlns:p14="http://schemas.microsoft.com/office/powerpoint/2010/main" val="366334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7A15-653F-44A7-A0D7-2BB59547932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26A210D-08AD-4DC8-860E-7790FBF4292F}"/>
              </a:ext>
            </a:extLst>
          </p:cNvPr>
          <p:cNvSpPr>
            <a:spLocks noGrp="1"/>
          </p:cNvSpPr>
          <p:nvPr>
            <p:ph idx="1"/>
          </p:nvPr>
        </p:nvSpPr>
        <p:spPr>
          <a:xfrm>
            <a:off x="838200" y="1493134"/>
            <a:ext cx="10515600" cy="4683829"/>
          </a:xfrm>
        </p:spPr>
        <p:txBody>
          <a:bodyPr>
            <a:normAutofit/>
          </a:bodyPr>
          <a:lstStyle/>
          <a:p>
            <a:endParaRPr lang="en-US" dirty="0"/>
          </a:p>
          <a:p>
            <a:r>
              <a:rPr lang="en-US" sz="2000" dirty="0"/>
              <a:t>Xiao, F., </a:t>
            </a:r>
            <a:r>
              <a:rPr lang="en-US" sz="2000" dirty="0" err="1"/>
              <a:t>Simcik</a:t>
            </a:r>
            <a:r>
              <a:rPr lang="en-US" sz="2000" dirty="0"/>
              <a:t>, M., Halbach, T., Gulliver, J., 2013.  </a:t>
            </a:r>
            <a:r>
              <a:rPr lang="en-US" sz="2000" dirty="0" err="1"/>
              <a:t>Perfluorooctane</a:t>
            </a:r>
            <a:r>
              <a:rPr lang="en-US" sz="2000" dirty="0"/>
              <a:t> sulfonate (PFOS) and perfluorooctanoate (PFOA) in soils and groundwater of a U.S. metropolitan area: Migration and implications for human exposure. Water Research, 72 (2015), 64 74. </a:t>
            </a:r>
          </a:p>
          <a:p>
            <a:r>
              <a:rPr lang="en-US" sz="2000" dirty="0"/>
              <a:t>Xiao, F., Gulliver, J., </a:t>
            </a:r>
            <a:r>
              <a:rPr lang="en-US" sz="2000" dirty="0" err="1"/>
              <a:t>Simcik</a:t>
            </a:r>
            <a:r>
              <a:rPr lang="en-US" sz="2000" dirty="0"/>
              <a:t>, M., 2013.  Transport of Perfluorochemicals to Surface and Subsurface Soils.  Center for Transportation Studies University of Minnesota, Report No. CTS 13-17.</a:t>
            </a:r>
          </a:p>
          <a:p>
            <a:r>
              <a:rPr lang="en-US" sz="2000" dirty="0"/>
              <a:t>Zareitalabad, P., Siemens, J., Hamer, M., </a:t>
            </a:r>
            <a:r>
              <a:rPr lang="en-US" sz="2000" dirty="0" err="1"/>
              <a:t>Amelung</a:t>
            </a:r>
            <a:r>
              <a:rPr lang="en-US" sz="2000" dirty="0"/>
              <a:t>, W., 2013.  Perfluorooctanoic acid (PFOA) and </a:t>
            </a:r>
            <a:r>
              <a:rPr lang="en-US" sz="2000" dirty="0" err="1"/>
              <a:t>perfluorooctanesulfonic</a:t>
            </a:r>
            <a:r>
              <a:rPr lang="en-US" sz="2000" dirty="0"/>
              <a:t> acid (PFOS) in surface waters, sediments, soils and wastewater – A review on concentrations and distribution coefficients.  Chemosphere 91 (2013), 725–732.</a:t>
            </a:r>
          </a:p>
          <a:p>
            <a:pPr marL="0" indent="0">
              <a:buNone/>
            </a:pPr>
            <a:endParaRPr lang="en-US" dirty="0"/>
          </a:p>
        </p:txBody>
      </p:sp>
    </p:spTree>
    <p:extLst>
      <p:ext uri="{BB962C8B-B14F-4D97-AF65-F5344CB8AC3E}">
        <p14:creationId xmlns:p14="http://schemas.microsoft.com/office/powerpoint/2010/main" val="317971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D57A-7825-42ED-91B7-4AF35B1B0F2F}"/>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AEAA0D41-7171-4432-9CBD-A6B2069867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3506" y="1690688"/>
            <a:ext cx="5801784" cy="4351338"/>
          </a:xfrm>
        </p:spPr>
      </p:pic>
      <p:sp>
        <p:nvSpPr>
          <p:cNvPr id="3" name="TextBox 2">
            <a:extLst>
              <a:ext uri="{FF2B5EF4-FFF2-40B4-BE49-F238E27FC236}">
                <a16:creationId xmlns:a16="http://schemas.microsoft.com/office/drawing/2014/main" id="{6DE378DC-A3F8-4C39-847E-29D48F57A029}"/>
              </a:ext>
            </a:extLst>
          </p:cNvPr>
          <p:cNvSpPr txBox="1"/>
          <p:nvPr/>
        </p:nvSpPr>
        <p:spPr>
          <a:xfrm>
            <a:off x="6714350" y="1690688"/>
            <a:ext cx="4587240" cy="1938992"/>
          </a:xfrm>
          <a:prstGeom prst="rect">
            <a:avLst/>
          </a:prstGeom>
          <a:noFill/>
        </p:spPr>
        <p:txBody>
          <a:bodyPr wrap="square" rtlCol="0">
            <a:spAutoFit/>
          </a:bodyPr>
          <a:lstStyle/>
          <a:p>
            <a:r>
              <a:rPr lang="en-US" sz="2400" b="1" dirty="0"/>
              <a:t>Michael Rainey</a:t>
            </a:r>
          </a:p>
          <a:p>
            <a:r>
              <a:rPr lang="en-US" sz="2400" b="1" dirty="0"/>
              <a:t>186 Long Pond Rd.</a:t>
            </a:r>
          </a:p>
          <a:p>
            <a:r>
              <a:rPr lang="en-US" sz="2400" b="1" dirty="0"/>
              <a:t>Northwood, NH 03261</a:t>
            </a:r>
          </a:p>
          <a:p>
            <a:r>
              <a:rPr lang="en-US" sz="2400" dirty="0">
                <a:hlinkClick r:id="rId4"/>
              </a:rPr>
              <a:t>atthepond@metrocast.net</a:t>
            </a:r>
            <a:endParaRPr lang="en-US" sz="2400" dirty="0"/>
          </a:p>
          <a:p>
            <a:r>
              <a:rPr lang="en-US" sz="2400" dirty="0"/>
              <a:t>(603) 942-5312</a:t>
            </a:r>
          </a:p>
        </p:txBody>
      </p:sp>
      <p:sp>
        <p:nvSpPr>
          <p:cNvPr id="6" name="TextBox 5">
            <a:extLst>
              <a:ext uri="{FF2B5EF4-FFF2-40B4-BE49-F238E27FC236}">
                <a16:creationId xmlns:a16="http://schemas.microsoft.com/office/drawing/2014/main" id="{910C81F5-C18D-4EE1-B7D5-98DA2AD98C48}"/>
              </a:ext>
            </a:extLst>
          </p:cNvPr>
          <p:cNvSpPr txBox="1"/>
          <p:nvPr/>
        </p:nvSpPr>
        <p:spPr>
          <a:xfrm>
            <a:off x="6714349" y="3866357"/>
            <a:ext cx="5170311" cy="2215991"/>
          </a:xfrm>
          <a:prstGeom prst="rect">
            <a:avLst/>
          </a:prstGeom>
          <a:noFill/>
        </p:spPr>
        <p:txBody>
          <a:bodyPr wrap="square" rtlCol="0">
            <a:spAutoFit/>
          </a:bodyPr>
          <a:lstStyle/>
          <a:p>
            <a:r>
              <a:rPr lang="en-US" sz="2400" b="1" dirty="0"/>
              <a:t>Ned Beecher, Executive Director</a:t>
            </a:r>
          </a:p>
          <a:p>
            <a:r>
              <a:rPr lang="en-US" sz="2400" b="1" dirty="0"/>
              <a:t>NEBRA</a:t>
            </a:r>
          </a:p>
          <a:p>
            <a:r>
              <a:rPr lang="en-US" sz="2400" b="1" dirty="0"/>
              <a:t>Tamworth, NH </a:t>
            </a:r>
            <a:endParaRPr lang="en-US" sz="2400" dirty="0"/>
          </a:p>
          <a:p>
            <a:r>
              <a:rPr lang="en-US" sz="2400" dirty="0">
                <a:hlinkClick r:id="rId5"/>
              </a:rPr>
              <a:t>ned.beecher@nebiosolids.org</a:t>
            </a:r>
            <a:r>
              <a:rPr lang="en-US" sz="2400" dirty="0"/>
              <a:t> </a:t>
            </a:r>
          </a:p>
          <a:p>
            <a:r>
              <a:rPr lang="en-US" sz="2400" dirty="0"/>
              <a:t>603-323-7654</a:t>
            </a:r>
          </a:p>
          <a:p>
            <a:endParaRPr lang="en-US" dirty="0"/>
          </a:p>
        </p:txBody>
      </p:sp>
    </p:spTree>
    <p:extLst>
      <p:ext uri="{BB962C8B-B14F-4D97-AF65-F5344CB8AC3E}">
        <p14:creationId xmlns:p14="http://schemas.microsoft.com/office/powerpoint/2010/main" val="2724609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6B8CF13-0682-4071-B99C-E459533A2DA0}"/>
              </a:ext>
            </a:extLst>
          </p:cNvPr>
          <p:cNvSpPr>
            <a:spLocks noGrp="1"/>
          </p:cNvSpPr>
          <p:nvPr>
            <p:ph type="title"/>
          </p:nvPr>
        </p:nvSpPr>
        <p:spPr>
          <a:xfrm>
            <a:off x="636609" y="963877"/>
            <a:ext cx="3592375" cy="4930246"/>
          </a:xfrm>
        </p:spPr>
        <p:txBody>
          <a:bodyPr>
            <a:normAutofit/>
          </a:bodyPr>
          <a:lstStyle/>
          <a:p>
            <a:pPr algn="r"/>
            <a:r>
              <a:rPr lang="en-US" sz="4100" dirty="0">
                <a:solidFill>
                  <a:schemeClr val="accent1"/>
                </a:solidFill>
              </a:rPr>
              <a:t>Reactions of State Regulatory Agencies to PFAS Contamination of Groundwater</a:t>
            </a:r>
          </a:p>
        </p:txBody>
      </p:sp>
      <p:sp>
        <p:nvSpPr>
          <p:cNvPr id="4" name="Content Placeholder 3">
            <a:extLst>
              <a:ext uri="{FF2B5EF4-FFF2-40B4-BE49-F238E27FC236}">
                <a16:creationId xmlns:a16="http://schemas.microsoft.com/office/drawing/2014/main" id="{56593F27-DB3E-40D3-8F58-C2906B18ABDA}"/>
              </a:ext>
            </a:extLst>
          </p:cNvPr>
          <p:cNvSpPr>
            <a:spLocks noGrp="1"/>
          </p:cNvSpPr>
          <p:nvPr>
            <p:ph idx="1"/>
          </p:nvPr>
        </p:nvSpPr>
        <p:spPr>
          <a:xfrm>
            <a:off x="4745625" y="462987"/>
            <a:ext cx="6608176" cy="5787342"/>
          </a:xfrm>
        </p:spPr>
        <p:txBody>
          <a:bodyPr anchor="ctr">
            <a:normAutofit/>
          </a:bodyPr>
          <a:lstStyle/>
          <a:p>
            <a:r>
              <a:rPr lang="en-US" sz="1800" dirty="0"/>
              <a:t>State environmental agencies are under public and legislative pressure to adopt regulations to protect groundwater</a:t>
            </a:r>
          </a:p>
          <a:p>
            <a:r>
              <a:rPr lang="en-US" sz="1800" dirty="0"/>
              <a:t>Adopting widely variable groundwater/drinking water PFAS standards based on still evolving understanding of PFAS toxicology. </a:t>
            </a:r>
          </a:p>
          <a:p>
            <a:pPr lvl="1">
              <a:spcBef>
                <a:spcPts val="0"/>
              </a:spcBef>
            </a:pPr>
            <a:r>
              <a:rPr lang="en-US" sz="1800" dirty="0"/>
              <a:t>Confusion over precursors and degradation pathways</a:t>
            </a:r>
          </a:p>
          <a:p>
            <a:pPr lvl="1">
              <a:spcBef>
                <a:spcPts val="0"/>
              </a:spcBef>
            </a:pPr>
            <a:r>
              <a:rPr lang="en-US" sz="1800" dirty="0"/>
              <a:t>Some are summing PFAS </a:t>
            </a:r>
            <a:r>
              <a:rPr lang="mr-IN" sz="1800" dirty="0"/>
              <a:t>–</a:t>
            </a:r>
            <a:r>
              <a:rPr lang="en-US" sz="1800" dirty="0"/>
              <a:t> may not be appropriate</a:t>
            </a:r>
          </a:p>
          <a:p>
            <a:pPr marL="457200" lvl="1" indent="0">
              <a:spcBef>
                <a:spcPts val="0"/>
              </a:spcBef>
              <a:buNone/>
            </a:pPr>
            <a:endParaRPr lang="en-US" sz="1800" dirty="0"/>
          </a:p>
          <a:p>
            <a:pPr>
              <a:spcBef>
                <a:spcPts val="0"/>
              </a:spcBef>
            </a:pPr>
            <a:r>
              <a:rPr lang="en-US" sz="1800" dirty="0"/>
              <a:t>Proposals to adopt stringent PFAS regulations on other media </a:t>
            </a:r>
          </a:p>
          <a:p>
            <a:pPr lvl="1">
              <a:spcBef>
                <a:spcPts val="0"/>
              </a:spcBef>
            </a:pPr>
            <a:r>
              <a:rPr lang="en-US" sz="1800" dirty="0"/>
              <a:t>Hazardous waste determinations</a:t>
            </a:r>
          </a:p>
          <a:p>
            <a:pPr lvl="1">
              <a:spcBef>
                <a:spcPts val="0"/>
              </a:spcBef>
            </a:pPr>
            <a:r>
              <a:rPr lang="en-US" sz="1800" dirty="0"/>
              <a:t>Soil screening standards to protection groundwater</a:t>
            </a:r>
          </a:p>
          <a:p>
            <a:pPr lvl="1">
              <a:spcBef>
                <a:spcPts val="0"/>
              </a:spcBef>
            </a:pPr>
            <a:r>
              <a:rPr lang="en-US" sz="1800" dirty="0"/>
              <a:t>Screening standards in biosolids/residual to protect groundwater</a:t>
            </a:r>
          </a:p>
          <a:p>
            <a:pPr marL="457200" lvl="1" indent="0">
              <a:spcBef>
                <a:spcPts val="0"/>
              </a:spcBef>
              <a:buNone/>
            </a:pPr>
            <a:endParaRPr lang="en-US" sz="1800" dirty="0"/>
          </a:p>
          <a:p>
            <a:pPr>
              <a:spcBef>
                <a:spcPts val="0"/>
              </a:spcBef>
            </a:pPr>
            <a:r>
              <a:rPr lang="en-US" sz="1800" dirty="0"/>
              <a:t>Proposed standards based on questionable modeling</a:t>
            </a:r>
          </a:p>
          <a:p>
            <a:pPr lvl="1">
              <a:spcBef>
                <a:spcPts val="0"/>
              </a:spcBef>
            </a:pPr>
            <a:r>
              <a:rPr lang="en-US" sz="1800" dirty="0"/>
              <a:t>Overly conservative assumptions (loading rates, aquifer size, dilution/attenuation, etc.)</a:t>
            </a:r>
          </a:p>
          <a:p>
            <a:pPr lvl="1">
              <a:spcBef>
                <a:spcPts val="0"/>
              </a:spcBef>
            </a:pPr>
            <a:r>
              <a:rPr lang="en-US" sz="1800" dirty="0"/>
              <a:t>Modeling based on lab studies/testing, limited field verification</a:t>
            </a:r>
          </a:p>
          <a:p>
            <a:pPr lvl="1">
              <a:spcBef>
                <a:spcPts val="0"/>
              </a:spcBef>
            </a:pPr>
            <a:r>
              <a:rPr lang="en-US" sz="1800" dirty="0"/>
              <a:t>Poor understanding of PFAS-soil equilibria and soil organic matter partitioning</a:t>
            </a:r>
          </a:p>
        </p:txBody>
      </p:sp>
    </p:spTree>
    <p:extLst>
      <p:ext uri="{BB962C8B-B14F-4D97-AF65-F5344CB8AC3E}">
        <p14:creationId xmlns:p14="http://schemas.microsoft.com/office/powerpoint/2010/main" val="361459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0DE2B-968F-44FF-A7B3-34BA16FC16FB}"/>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Background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F06E0D-F133-42FB-9FA8-0F3FEA6FCF88}"/>
              </a:ext>
            </a:extLst>
          </p:cNvPr>
          <p:cNvSpPr>
            <a:spLocks noGrp="1"/>
          </p:cNvSpPr>
          <p:nvPr>
            <p:ph idx="1"/>
          </p:nvPr>
        </p:nvSpPr>
        <p:spPr>
          <a:xfrm>
            <a:off x="4976031" y="963877"/>
            <a:ext cx="6377769" cy="4930246"/>
          </a:xfrm>
        </p:spPr>
        <p:txBody>
          <a:bodyPr anchor="ctr">
            <a:normAutofit/>
          </a:bodyPr>
          <a:lstStyle/>
          <a:p>
            <a:pPr marL="0" indent="0">
              <a:buNone/>
            </a:pPr>
            <a:r>
              <a:rPr lang="en-US" sz="2400" b="1" i="1"/>
              <a:t>“Does land application of wastewater residuals (paper mill solids, municipal biosolids, etc.) at fertilizer rates with current common regulatory requirements and proper industrial source controls represent a risk to public health from PFAS contamination of groundwater via leaching and/or surface water via runoff?”</a:t>
            </a:r>
            <a:endParaRPr lang="en-US" sz="2400"/>
          </a:p>
        </p:txBody>
      </p:sp>
    </p:spTree>
    <p:extLst>
      <p:ext uri="{BB962C8B-B14F-4D97-AF65-F5344CB8AC3E}">
        <p14:creationId xmlns:p14="http://schemas.microsoft.com/office/powerpoint/2010/main" val="2164186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3785-612B-4D26-8155-061FD4351E65}"/>
              </a:ext>
            </a:extLst>
          </p:cNvPr>
          <p:cNvSpPr>
            <a:spLocks noGrp="1"/>
          </p:cNvSpPr>
          <p:nvPr>
            <p:ph type="title"/>
          </p:nvPr>
        </p:nvSpPr>
        <p:spPr/>
        <p:txBody>
          <a:bodyPr/>
          <a:lstStyle/>
          <a:p>
            <a:r>
              <a:rPr lang="en-US" dirty="0"/>
              <a:t>Research Concerns and Considerations</a:t>
            </a:r>
          </a:p>
        </p:txBody>
      </p:sp>
      <p:sp>
        <p:nvSpPr>
          <p:cNvPr id="3" name="Content Placeholder 2">
            <a:extLst>
              <a:ext uri="{FF2B5EF4-FFF2-40B4-BE49-F238E27FC236}">
                <a16:creationId xmlns:a16="http://schemas.microsoft.com/office/drawing/2014/main" id="{4E118F8A-1C91-404C-B7F1-6225E1B35238}"/>
              </a:ext>
            </a:extLst>
          </p:cNvPr>
          <p:cNvSpPr>
            <a:spLocks noGrp="1"/>
          </p:cNvSpPr>
          <p:nvPr>
            <p:ph idx="1"/>
          </p:nvPr>
        </p:nvSpPr>
        <p:spPr>
          <a:xfrm>
            <a:off x="838200" y="1690688"/>
            <a:ext cx="10515600" cy="4486275"/>
          </a:xfrm>
        </p:spPr>
        <p:txBody>
          <a:bodyPr>
            <a:normAutofit/>
          </a:bodyPr>
          <a:lstStyle/>
          <a:p>
            <a:r>
              <a:rPr lang="en-US" dirty="0"/>
              <a:t>Per- and polyfluoroalkyl substances (PFAS)</a:t>
            </a:r>
          </a:p>
          <a:p>
            <a:pPr marL="0" indent="0">
              <a:buNone/>
            </a:pPr>
            <a:endParaRPr lang="en-US" dirty="0"/>
          </a:p>
          <a:p>
            <a:pPr marL="0" indent="0">
              <a:buNone/>
            </a:pPr>
            <a:r>
              <a:rPr lang="en-US" dirty="0"/>
              <a:t>                                  </a:t>
            </a:r>
          </a:p>
          <a:p>
            <a:r>
              <a:rPr lang="en-US" dirty="0"/>
              <a:t>Large group of chemicals with many subgroups</a:t>
            </a:r>
          </a:p>
          <a:p>
            <a:r>
              <a:rPr lang="en-US" dirty="0"/>
              <a:t>Man-made highly fluorinated </a:t>
            </a:r>
            <a:r>
              <a:rPr lang="en-US" u="sng" dirty="0"/>
              <a:t>alkyl</a:t>
            </a:r>
            <a:r>
              <a:rPr lang="en-US" dirty="0"/>
              <a:t> (C2-C16) chemicals with unique properties</a:t>
            </a:r>
          </a:p>
          <a:p>
            <a:r>
              <a:rPr lang="en-US" dirty="0"/>
              <a:t>Hydrophobic and Lipophobic</a:t>
            </a:r>
          </a:p>
          <a:p>
            <a:r>
              <a:rPr lang="en-US" dirty="0"/>
              <a:t>High affinity for proteins</a:t>
            </a:r>
          </a:p>
          <a:p>
            <a:r>
              <a:rPr lang="en-US" dirty="0"/>
              <a:t>No natural counterparts</a:t>
            </a:r>
          </a:p>
          <a:p>
            <a:endParaRPr lang="en-US" dirty="0"/>
          </a:p>
          <a:p>
            <a:endParaRPr lang="en-US" dirty="0"/>
          </a:p>
        </p:txBody>
      </p:sp>
      <p:pic>
        <p:nvPicPr>
          <p:cNvPr id="7" name="Picture 6">
            <a:extLst>
              <a:ext uri="{FF2B5EF4-FFF2-40B4-BE49-F238E27FC236}">
                <a16:creationId xmlns:a16="http://schemas.microsoft.com/office/drawing/2014/main" id="{A12227E5-0850-4863-952B-3F662F922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684" y="2308658"/>
            <a:ext cx="1898939" cy="914400"/>
          </a:xfrm>
          <a:prstGeom prst="rect">
            <a:avLst/>
          </a:prstGeom>
        </p:spPr>
      </p:pic>
      <p:pic>
        <p:nvPicPr>
          <p:cNvPr id="9" name="Picture 8">
            <a:extLst>
              <a:ext uri="{FF2B5EF4-FFF2-40B4-BE49-F238E27FC236}">
                <a16:creationId xmlns:a16="http://schemas.microsoft.com/office/drawing/2014/main" id="{AF435F58-65EB-4391-B618-C20237CDD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324" y="2218171"/>
            <a:ext cx="2393372" cy="1095375"/>
          </a:xfrm>
          <a:prstGeom prst="rect">
            <a:avLst/>
          </a:prstGeom>
        </p:spPr>
      </p:pic>
      <p:pic>
        <p:nvPicPr>
          <p:cNvPr id="5" name="Picture 4">
            <a:extLst>
              <a:ext uri="{FF2B5EF4-FFF2-40B4-BE49-F238E27FC236}">
                <a16:creationId xmlns:a16="http://schemas.microsoft.com/office/drawing/2014/main" id="{520C6E7A-DFCD-45DC-9F92-388CE605D7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381" y="4199890"/>
            <a:ext cx="2438400" cy="1828800"/>
          </a:xfrm>
          <a:prstGeom prst="rect">
            <a:avLst/>
          </a:prstGeom>
        </p:spPr>
      </p:pic>
    </p:spTree>
    <p:extLst>
      <p:ext uri="{BB962C8B-B14F-4D97-AF65-F5344CB8AC3E}">
        <p14:creationId xmlns:p14="http://schemas.microsoft.com/office/powerpoint/2010/main" val="3195033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F48D-319F-4114-B935-BD7E87958E3D}"/>
              </a:ext>
            </a:extLst>
          </p:cNvPr>
          <p:cNvSpPr>
            <a:spLocks noGrp="1"/>
          </p:cNvSpPr>
          <p:nvPr>
            <p:ph type="title"/>
          </p:nvPr>
        </p:nvSpPr>
        <p:spPr/>
        <p:txBody>
          <a:bodyPr/>
          <a:lstStyle/>
          <a:p>
            <a:r>
              <a:rPr lang="en-US" dirty="0"/>
              <a:t>Research Concerns and Considerations</a:t>
            </a:r>
          </a:p>
        </p:txBody>
      </p:sp>
      <p:sp>
        <p:nvSpPr>
          <p:cNvPr id="3" name="Content Placeholder 2">
            <a:extLst>
              <a:ext uri="{FF2B5EF4-FFF2-40B4-BE49-F238E27FC236}">
                <a16:creationId xmlns:a16="http://schemas.microsoft.com/office/drawing/2014/main" id="{588E9CF8-748B-45CF-9ADD-059FBC943D01}"/>
              </a:ext>
            </a:extLst>
          </p:cNvPr>
          <p:cNvSpPr>
            <a:spLocks noGrp="1"/>
          </p:cNvSpPr>
          <p:nvPr>
            <p:ph idx="1"/>
          </p:nvPr>
        </p:nvSpPr>
        <p:spPr/>
        <p:txBody>
          <a:bodyPr/>
          <a:lstStyle/>
          <a:p>
            <a:r>
              <a:rPr lang="en-US" dirty="0"/>
              <a:t>Lowers surface tension and enhances spreading</a:t>
            </a:r>
          </a:p>
          <a:p>
            <a:r>
              <a:rPr lang="en-US" dirty="0"/>
              <a:t>High chemical and thermal stability (C-F bonds)</a:t>
            </a:r>
          </a:p>
          <a:p>
            <a:r>
              <a:rPr lang="en-US" dirty="0"/>
              <a:t>Very useful compounds</a:t>
            </a:r>
          </a:p>
          <a:p>
            <a:pPr lvl="1"/>
            <a:r>
              <a:rPr lang="en-US" dirty="0"/>
              <a:t>Stain-resistant carpets and fabrics</a:t>
            </a:r>
          </a:p>
          <a:p>
            <a:pPr lvl="1"/>
            <a:r>
              <a:rPr lang="en-US" dirty="0"/>
              <a:t>Food cartons, containers, wrappers</a:t>
            </a:r>
          </a:p>
          <a:p>
            <a:pPr lvl="1"/>
            <a:r>
              <a:rPr lang="en-US" dirty="0"/>
              <a:t>Surfactants and lubricants </a:t>
            </a:r>
          </a:p>
          <a:p>
            <a:pPr lvl="1"/>
            <a:r>
              <a:rPr lang="en-US" dirty="0"/>
              <a:t>Aqueous film-forming foams (AFFFs)</a:t>
            </a:r>
          </a:p>
          <a:p>
            <a:pPr lvl="1"/>
            <a:r>
              <a:rPr lang="en-US" dirty="0"/>
              <a:t>Flame retardants</a:t>
            </a:r>
          </a:p>
          <a:p>
            <a:endParaRPr lang="en-US" dirty="0"/>
          </a:p>
          <a:p>
            <a:endParaRPr lang="en-US" dirty="0"/>
          </a:p>
          <a:p>
            <a:pPr lvl="1"/>
            <a:endParaRPr lang="en-US" dirty="0"/>
          </a:p>
          <a:p>
            <a:endParaRPr lang="en-US" dirty="0"/>
          </a:p>
          <a:p>
            <a:endParaRPr lang="en-US" dirty="0"/>
          </a:p>
          <a:p>
            <a:endParaRPr lang="en-US" dirty="0"/>
          </a:p>
          <a:p>
            <a:pPr marL="0" indent="0">
              <a:buNone/>
            </a:pPr>
            <a:endParaRPr lang="en-US" dirty="0"/>
          </a:p>
          <a:p>
            <a:endParaRPr lang="en-US" dirty="0"/>
          </a:p>
        </p:txBody>
      </p:sp>
      <mc:AlternateContent xmlns:mc="http://schemas.openxmlformats.org/markup-compatibility/2006" xmlns:am3d="http://schemas.microsoft.com/office/drawing/2017/model3d">
        <mc:Choice Requires="am3d">
          <p:graphicFrame>
            <p:nvGraphicFramePr>
              <p:cNvPr id="4" name="3D Model 3" descr="Beaker and Flask">
                <a:extLst>
                  <a:ext uri="{FF2B5EF4-FFF2-40B4-BE49-F238E27FC236}">
                    <a16:creationId xmlns:a16="http://schemas.microsoft.com/office/drawing/2014/main" id="{8D21A510-83D2-49E6-9651-CF5900AD1F2D}"/>
                  </a:ext>
                </a:extLst>
              </p:cNvPr>
              <p:cNvGraphicFramePr>
                <a:graphicFrameLocks noChangeAspect="1"/>
              </p:cNvGraphicFramePr>
              <p:nvPr/>
            </p:nvGraphicFramePr>
            <p:xfrm>
              <a:off x="7284373" y="3198669"/>
              <a:ext cx="2887983" cy="2858223"/>
            </p:xfrm>
            <a:graphic>
              <a:graphicData uri="http://schemas.microsoft.com/office/drawing/2017/model3d">
                <am3d:model3d r:embed="rId3">
                  <am3d:spPr>
                    <a:xfrm>
                      <a:off x="0" y="0"/>
                      <a:ext cx="2887983" cy="2858223"/>
                    </a:xfrm>
                    <a:prstGeom prst="rect">
                      <a:avLst/>
                    </a:prstGeom>
                  </am3d:spPr>
                  <am3d:camera>
                    <am3d:pos x="0" y="0" z="71123200"/>
                    <am3d:up dx="0" dy="36000000" dz="0"/>
                    <am3d:lookAt x="0" y="0" z="0"/>
                    <am3d:perspective fov="2700000"/>
                  </am3d:camera>
                  <am3d:trans>
                    <am3d:meterPerModelUnit n="33007" d="1000000"/>
                    <am3d:preTrans dx="52975" dy="-17823514" dz="1241821"/>
                    <am3d:scale>
                      <am3d:sx n="1000000" d="1000000"/>
                      <am3d:sy n="1000000" d="1000000"/>
                      <am3d:sz n="1000000" d="1000000"/>
                    </am3d:scale>
                    <am3d:rot/>
                    <am3d:postTrans dx="0" dy="0" dz="0"/>
                  </am3d:trans>
                  <am3d:attrSrcUrl r:id="rId4"/>
                  <am3d:raster rName="Office3DRenderer" rVer="16.0.8326">
                    <am3d:blip r:embed="rId5"/>
                  </am3d:raster>
                  <am3d:objViewport viewportSz="4064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4" name="3D Model 3" descr="Beaker and Flask">
                <a:extLst>
                  <a:ext uri="{FF2B5EF4-FFF2-40B4-BE49-F238E27FC236}">
                    <a16:creationId xmlns:a16="http://schemas.microsoft.com/office/drawing/2014/main" id="{8D21A510-83D2-49E6-9651-CF5900AD1F2D}"/>
                  </a:ext>
                </a:extLst>
              </p:cNvPr>
              <p:cNvPicPr>
                <a:picLocks noGrp="1" noRot="1" noChangeAspect="1" noMove="1" noResize="1" noEditPoints="1" noAdjustHandles="1" noChangeArrowheads="1" noChangeShapeType="1" noCrop="1"/>
              </p:cNvPicPr>
              <p:nvPr/>
            </p:nvPicPr>
            <p:blipFill>
              <a:blip r:embed="rId6"/>
              <a:stretch>
                <a:fillRect/>
              </a:stretch>
            </p:blipFill>
            <p:spPr>
              <a:xfrm>
                <a:off x="7284373" y="3198669"/>
                <a:ext cx="2887983" cy="2858223"/>
              </a:xfrm>
              <a:prstGeom prst="rect">
                <a:avLst/>
              </a:prstGeom>
            </p:spPr>
          </p:pic>
        </mc:Fallback>
      </mc:AlternateContent>
    </p:spTree>
    <p:extLst>
      <p:ext uri="{BB962C8B-B14F-4D97-AF65-F5344CB8AC3E}">
        <p14:creationId xmlns:p14="http://schemas.microsoft.com/office/powerpoint/2010/main" val="1578437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9DF3-29E5-4D9A-A770-F51B81AD0CC6}"/>
              </a:ext>
            </a:extLst>
          </p:cNvPr>
          <p:cNvSpPr>
            <a:spLocks noGrp="1"/>
          </p:cNvSpPr>
          <p:nvPr>
            <p:ph type="title"/>
          </p:nvPr>
        </p:nvSpPr>
        <p:spPr>
          <a:xfrm>
            <a:off x="1041722" y="631826"/>
            <a:ext cx="8997628" cy="1325563"/>
          </a:xfrm>
        </p:spPr>
        <p:txBody>
          <a:bodyPr>
            <a:normAutofit/>
          </a:bodyPr>
          <a:lstStyle/>
          <a:p>
            <a:r>
              <a:rPr lang="en-US" dirty="0"/>
              <a:t>Research Concerns and Considerations</a:t>
            </a:r>
          </a:p>
        </p:txBody>
      </p:sp>
      <p:sp>
        <p:nvSpPr>
          <p:cNvPr id="3" name="Content Placeholder 2">
            <a:extLst>
              <a:ext uri="{FF2B5EF4-FFF2-40B4-BE49-F238E27FC236}">
                <a16:creationId xmlns:a16="http://schemas.microsoft.com/office/drawing/2014/main" id="{E97B2EEA-1CD9-413D-B99A-4588CACF340C}"/>
              </a:ext>
            </a:extLst>
          </p:cNvPr>
          <p:cNvSpPr>
            <a:spLocks noGrp="1"/>
          </p:cNvSpPr>
          <p:nvPr>
            <p:ph idx="1"/>
          </p:nvPr>
        </p:nvSpPr>
        <p:spPr>
          <a:xfrm>
            <a:off x="1404828" y="1604982"/>
            <a:ext cx="7886700" cy="4807393"/>
          </a:xfrm>
        </p:spPr>
        <p:txBody>
          <a:bodyPr>
            <a:normAutofit fontScale="92500" lnSpcReduction="20000"/>
          </a:bodyPr>
          <a:lstStyle/>
          <a:p>
            <a:r>
              <a:rPr lang="en-US" sz="2600" dirty="0"/>
              <a:t> Two production methods that yield different products:</a:t>
            </a:r>
          </a:p>
          <a:p>
            <a:pPr lvl="1"/>
            <a:r>
              <a:rPr lang="en-US" sz="2600" dirty="0"/>
              <a:t>Electro-chemical fluorination (ECF)</a:t>
            </a:r>
          </a:p>
          <a:p>
            <a:pPr lvl="2"/>
            <a:r>
              <a:rPr lang="en-US" sz="2600" dirty="0"/>
              <a:t>Electrolysis of organic compound in HF</a:t>
            </a:r>
          </a:p>
          <a:p>
            <a:pPr lvl="2"/>
            <a:r>
              <a:rPr lang="en-US" sz="2600" dirty="0"/>
              <a:t>Breaking and branching of C-chain</a:t>
            </a:r>
          </a:p>
          <a:p>
            <a:pPr lvl="2"/>
            <a:r>
              <a:rPr lang="en-US" sz="2600" dirty="0"/>
              <a:t>~70% linear/30% branched in PFOA/PFOS synthesis</a:t>
            </a:r>
          </a:p>
          <a:p>
            <a:pPr lvl="1"/>
            <a:r>
              <a:rPr lang="en-US" sz="2600" dirty="0"/>
              <a:t>Telomerization</a:t>
            </a:r>
          </a:p>
          <a:p>
            <a:pPr lvl="2"/>
            <a:r>
              <a:rPr lang="en-US" sz="2600" dirty="0"/>
              <a:t>Multiple step reaction</a:t>
            </a:r>
          </a:p>
          <a:p>
            <a:pPr lvl="2"/>
            <a:r>
              <a:rPr lang="en-US" sz="2600" dirty="0"/>
              <a:t>PFEI – PFAI – FTI – FTOH – variety of PFAS products</a:t>
            </a:r>
          </a:p>
          <a:p>
            <a:pPr lvl="2"/>
            <a:r>
              <a:rPr lang="en-US" sz="2600" dirty="0"/>
              <a:t>Linear reactants yield linear alkyl chain products</a:t>
            </a:r>
          </a:p>
          <a:p>
            <a:r>
              <a:rPr lang="en-US" sz="2600" dirty="0"/>
              <a:t>Perfluoroalkyl acids (PFAAs) are the metabolites of many PFAS precursors </a:t>
            </a:r>
          </a:p>
          <a:p>
            <a:r>
              <a:rPr lang="en-US" sz="2600" dirty="0"/>
              <a:t>PFAS-based products can be complex mixtures containing the intended end-product, unreacted raw materials or intermediate chemicals, and unintended byproducts.</a:t>
            </a:r>
          </a:p>
          <a:p>
            <a:endParaRPr lang="en-US" sz="2400" dirty="0"/>
          </a:p>
        </p:txBody>
      </p:sp>
      <mc:AlternateContent xmlns:mc="http://schemas.openxmlformats.org/markup-compatibility/2006" xmlns:am3d="http://schemas.microsoft.com/office/drawing/2017/model3d">
        <mc:Choice Requires="am3d">
          <p:graphicFrame>
            <p:nvGraphicFramePr>
              <p:cNvPr id="6" name="3D Model 5" descr="Beaker and Flask">
                <a:extLst>
                  <a:ext uri="{FF2B5EF4-FFF2-40B4-BE49-F238E27FC236}">
                    <a16:creationId xmlns:a16="http://schemas.microsoft.com/office/drawing/2014/main" id="{5E03BFE0-3A91-40A9-A9E2-DABC2345F308}"/>
                  </a:ext>
                </a:extLst>
              </p:cNvPr>
              <p:cNvGraphicFramePr>
                <a:graphicFrameLocks noChangeAspect="1"/>
              </p:cNvGraphicFramePr>
              <p:nvPr>
                <p:extLst>
                  <p:ext uri="{D42A27DB-BD31-4B8C-83A1-F6EECF244321}">
                    <p14:modId xmlns:p14="http://schemas.microsoft.com/office/powerpoint/2010/main" val="4069639944"/>
                  </p:ext>
                </p:extLst>
              </p:nvPr>
            </p:nvGraphicFramePr>
            <p:xfrm>
              <a:off x="9654633" y="1294607"/>
              <a:ext cx="2033835" cy="2390294"/>
            </p:xfrm>
            <a:graphic>
              <a:graphicData uri="http://schemas.microsoft.com/office/drawing/2017/model3d">
                <am3d:model3d r:embed="rId3">
                  <am3d:spPr>
                    <a:xfrm>
                      <a:off x="0" y="0"/>
                      <a:ext cx="2033835" cy="2390294"/>
                    </a:xfrm>
                    <a:prstGeom prst="rect">
                      <a:avLst/>
                    </a:prstGeom>
                  </am3d:spPr>
                  <am3d:camera>
                    <am3d:pos x="0" y="0" z="71123200"/>
                    <am3d:up dx="0" dy="36000000" dz="0"/>
                    <am3d:lookAt x="0" y="0" z="0"/>
                    <am3d:perspective fov="2700000"/>
                  </am3d:camera>
                  <am3d:trans>
                    <am3d:meterPerModelUnit n="33007" d="1000000"/>
                    <am3d:preTrans dx="52975" dy="-17823514" dz="1241821"/>
                    <am3d:scale>
                      <am3d:sx n="1000000" d="1000000"/>
                      <am3d:sy n="1000000" d="1000000"/>
                      <am3d:sz n="1000000" d="1000000"/>
                    </am3d:scale>
                    <am3d:rot ax="9271210" ay="1770427" az="10007443"/>
                    <am3d:postTrans dx="0" dy="0" dz="0"/>
                  </am3d:trans>
                  <am3d:attrSrcUrl r:id="rId4"/>
                  <am3d:raster rName="Office3DRenderer" rVer="16.0.8326">
                    <am3d:blip r:embed="rId5"/>
                  </am3d:raster>
                  <am3d:objViewport viewportSz="260030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6" name="3D Model 5" descr="Beaker and Flask">
                <a:extLst>
                  <a:ext uri="{FF2B5EF4-FFF2-40B4-BE49-F238E27FC236}">
                    <a16:creationId xmlns:a16="http://schemas.microsoft.com/office/drawing/2014/main" id="{5E03BFE0-3A91-40A9-A9E2-DABC2345F308}"/>
                  </a:ext>
                </a:extLst>
              </p:cNvPr>
              <p:cNvPicPr>
                <a:picLocks noGrp="1" noRot="1" noChangeAspect="1" noMove="1" noResize="1" noEditPoints="1" noAdjustHandles="1" noChangeArrowheads="1" noChangeShapeType="1" noCrop="1"/>
              </p:cNvPicPr>
              <p:nvPr/>
            </p:nvPicPr>
            <p:blipFill>
              <a:blip r:embed="rId6"/>
              <a:stretch>
                <a:fillRect/>
              </a:stretch>
            </p:blipFill>
            <p:spPr>
              <a:xfrm>
                <a:off x="9654633" y="1294607"/>
                <a:ext cx="2033835" cy="2390294"/>
              </a:xfrm>
              <a:prstGeom prst="rect">
                <a:avLst/>
              </a:prstGeom>
            </p:spPr>
          </p:pic>
        </mc:Fallback>
      </mc:AlternateContent>
    </p:spTree>
    <p:extLst>
      <p:ext uri="{BB962C8B-B14F-4D97-AF65-F5344CB8AC3E}">
        <p14:creationId xmlns:p14="http://schemas.microsoft.com/office/powerpoint/2010/main" val="4164968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4353-7201-447E-992C-DC6A4EC34899}"/>
              </a:ext>
            </a:extLst>
          </p:cNvPr>
          <p:cNvSpPr>
            <a:spLocks noGrp="1"/>
          </p:cNvSpPr>
          <p:nvPr>
            <p:ph type="title"/>
          </p:nvPr>
        </p:nvSpPr>
        <p:spPr/>
        <p:txBody>
          <a:bodyPr/>
          <a:lstStyle/>
          <a:p>
            <a:r>
              <a:rPr lang="en-US" dirty="0"/>
              <a:t>Research Concerns and Considerations</a:t>
            </a:r>
          </a:p>
        </p:txBody>
      </p:sp>
      <p:sp>
        <p:nvSpPr>
          <p:cNvPr id="3" name="Content Placeholder 2">
            <a:extLst>
              <a:ext uri="{FF2B5EF4-FFF2-40B4-BE49-F238E27FC236}">
                <a16:creationId xmlns:a16="http://schemas.microsoft.com/office/drawing/2014/main" id="{735C04D3-E794-4D76-BDE7-81650A93292A}"/>
              </a:ext>
            </a:extLst>
          </p:cNvPr>
          <p:cNvSpPr>
            <a:spLocks noGrp="1"/>
          </p:cNvSpPr>
          <p:nvPr>
            <p:ph idx="1"/>
          </p:nvPr>
        </p:nvSpPr>
        <p:spPr/>
        <p:txBody>
          <a:bodyPr>
            <a:normAutofit fontScale="92500" lnSpcReduction="20000"/>
          </a:bodyPr>
          <a:lstStyle/>
          <a:p>
            <a:r>
              <a:rPr lang="en-US" dirty="0"/>
              <a:t>As acids and esters, PFAS compounds susceptible to ionization/dissociation and increased mobility</a:t>
            </a:r>
          </a:p>
          <a:p>
            <a:r>
              <a:rPr lang="en-US" dirty="0"/>
              <a:t>Ionized forms likely to predominate in the environment and biota (including humans)</a:t>
            </a:r>
          </a:p>
          <a:p>
            <a:r>
              <a:rPr lang="en-US" dirty="0"/>
              <a:t>Some PFAS compounds may degrade in the environment or biota, but will ultimately transform to very stable and persistent perfluoroalkyl acids (PFAAs)</a:t>
            </a:r>
          </a:p>
          <a:p>
            <a:r>
              <a:rPr lang="en-US" dirty="0"/>
              <a:t>The yield rate of PFAAs from biotic and abiotic degradation depends on the precursors and degradation conditions</a:t>
            </a:r>
          </a:p>
          <a:p>
            <a:r>
              <a:rPr lang="en-US" dirty="0"/>
              <a:t>Increasing C-chain length reduces leachability and increases bioaccumulation</a:t>
            </a:r>
          </a:p>
          <a:p>
            <a:r>
              <a:rPr lang="en-US" dirty="0"/>
              <a:t>Increasing use and production of alternatives to PFOA and PFOS</a:t>
            </a:r>
          </a:p>
          <a:p>
            <a:pPr marL="0" indent="0">
              <a:buNone/>
            </a:pPr>
            <a:endParaRPr lang="en-US" dirty="0"/>
          </a:p>
        </p:txBody>
      </p:sp>
      <mc:AlternateContent xmlns:mc="http://schemas.openxmlformats.org/markup-compatibility/2006" xmlns:am3d="http://schemas.microsoft.com/office/drawing/2017/model3d">
        <mc:Choice Requires="am3d">
          <p:graphicFrame>
            <p:nvGraphicFramePr>
              <p:cNvPr id="4" name="3D Model 3" descr="Beaker and Flask">
                <a:extLst>
                  <a:ext uri="{FF2B5EF4-FFF2-40B4-BE49-F238E27FC236}">
                    <a16:creationId xmlns:a16="http://schemas.microsoft.com/office/drawing/2014/main" id="{CBEC7B57-893B-4066-8B8E-78D6FB3A5470}"/>
                  </a:ext>
                </a:extLst>
              </p:cNvPr>
              <p:cNvGraphicFramePr>
                <a:graphicFrameLocks noChangeAspect="1"/>
              </p:cNvGraphicFramePr>
              <p:nvPr>
                <p:extLst>
                  <p:ext uri="{D42A27DB-BD31-4B8C-83A1-F6EECF244321}">
                    <p14:modId xmlns:p14="http://schemas.microsoft.com/office/powerpoint/2010/main" val="339370237"/>
                  </p:ext>
                </p:extLst>
              </p:nvPr>
            </p:nvGraphicFramePr>
            <p:xfrm>
              <a:off x="9789370" y="4594176"/>
              <a:ext cx="1665709" cy="1898699"/>
            </p:xfrm>
            <a:graphic>
              <a:graphicData uri="http://schemas.microsoft.com/office/drawing/2017/model3d">
                <am3d:model3d r:embed="rId3">
                  <am3d:spPr>
                    <a:xfrm>
                      <a:off x="0" y="0"/>
                      <a:ext cx="1665709" cy="1898699"/>
                    </a:xfrm>
                    <a:prstGeom prst="rect">
                      <a:avLst/>
                    </a:prstGeom>
                  </am3d:spPr>
                  <am3d:camera>
                    <am3d:pos x="0" y="0" z="71123200"/>
                    <am3d:up dx="0" dy="36000000" dz="0"/>
                    <am3d:lookAt x="0" y="0" z="0"/>
                    <am3d:perspective fov="2700000"/>
                  </am3d:camera>
                  <am3d:trans>
                    <am3d:meterPerModelUnit n="33007" d="1000000"/>
                    <am3d:preTrans dx="52975" dy="-17823514" dz="1241821"/>
                    <am3d:scale>
                      <am3d:sx n="1000000" d="1000000"/>
                      <am3d:sy n="1000000" d="1000000"/>
                      <am3d:sz n="1000000" d="1000000"/>
                    </am3d:scale>
                    <am3d:rot ax="10136393" ay="1436657" az="10527830"/>
                    <am3d:postTrans dx="0" dy="0" dz="0"/>
                  </am3d:trans>
                  <am3d:attrSrcUrl r:id="rId4"/>
                  <am3d:raster rName="Office3DRenderer" rVer="16.0.8326">
                    <am3d:blip r:embed="rId5"/>
                  </am3d:raster>
                  <am3d:objViewport viewportSz="22323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4" name="3D Model 3" descr="Beaker and Flask">
                <a:extLst>
                  <a:ext uri="{FF2B5EF4-FFF2-40B4-BE49-F238E27FC236}">
                    <a16:creationId xmlns:a16="http://schemas.microsoft.com/office/drawing/2014/main" id="{CBEC7B57-893B-4066-8B8E-78D6FB3A5470}"/>
                  </a:ext>
                </a:extLst>
              </p:cNvPr>
              <p:cNvPicPr>
                <a:picLocks noGrp="1" noRot="1" noChangeAspect="1" noMove="1" noResize="1" noEditPoints="1" noAdjustHandles="1" noChangeArrowheads="1" noChangeShapeType="1" noCrop="1"/>
              </p:cNvPicPr>
              <p:nvPr/>
            </p:nvPicPr>
            <p:blipFill>
              <a:blip r:embed="rId6"/>
              <a:stretch>
                <a:fillRect/>
              </a:stretch>
            </p:blipFill>
            <p:spPr>
              <a:xfrm>
                <a:off x="9789370" y="4594176"/>
                <a:ext cx="1665709" cy="1898699"/>
              </a:xfrm>
              <a:prstGeom prst="rect">
                <a:avLst/>
              </a:prstGeom>
            </p:spPr>
          </p:pic>
        </mc:Fallback>
      </mc:AlternateContent>
    </p:spTree>
    <p:extLst>
      <p:ext uri="{BB962C8B-B14F-4D97-AF65-F5344CB8AC3E}">
        <p14:creationId xmlns:p14="http://schemas.microsoft.com/office/powerpoint/2010/main" val="2509712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6049</Words>
  <Application>Microsoft Office PowerPoint</Application>
  <PresentationFormat>Widescreen</PresentationFormat>
  <Paragraphs>597</Paragraphs>
  <Slides>34</Slides>
  <Notes>34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34</vt:i4>
      </vt:variant>
    </vt:vector>
  </HeadingPairs>
  <TitlesOfParts>
    <vt:vector size="43" baseType="lpstr">
      <vt:lpstr>Arial</vt:lpstr>
      <vt:lpstr>Calibri</vt:lpstr>
      <vt:lpstr>Calibri Light</vt:lpstr>
      <vt:lpstr>Gill Sans MT</vt:lpstr>
      <vt:lpstr>Custom Design</vt:lpstr>
      <vt:lpstr>2_Custom Design</vt:lpstr>
      <vt:lpstr>1_Custom Design</vt:lpstr>
      <vt:lpstr>Office Theme</vt:lpstr>
      <vt:lpstr>3_Custom Design</vt:lpstr>
      <vt:lpstr>NEBRA PFAS Literature Review</vt:lpstr>
      <vt:lpstr>Topics to be Covered</vt:lpstr>
      <vt:lpstr>Background (Why we’re talking about PFAS)</vt:lpstr>
      <vt:lpstr>Reactions of State Regulatory Agencies to PFAS Contamination of Groundwater</vt:lpstr>
      <vt:lpstr>Background</vt:lpstr>
      <vt:lpstr>Research Concerns and Considerations</vt:lpstr>
      <vt:lpstr>Research Concerns and Considerations</vt:lpstr>
      <vt:lpstr>Research Concerns and Considerations</vt:lpstr>
      <vt:lpstr>Research Concerns and Considerations</vt:lpstr>
      <vt:lpstr>Research Concerns and Considerations</vt:lpstr>
      <vt:lpstr>PFAS and Wastewater Treatment</vt:lpstr>
      <vt:lpstr>PFAS and Wastewater Treatment</vt:lpstr>
      <vt:lpstr>PFAS in Sewage Sludge</vt:lpstr>
      <vt:lpstr>PFAS in Sewage Sludge</vt:lpstr>
      <vt:lpstr>PFAS in Sewage Sludge: PFOA and PFOS Concentrations Over Time</vt:lpstr>
      <vt:lpstr>PFAS in Sewage Sludge: PFAS Concentrations Changes Over Time</vt:lpstr>
      <vt:lpstr>PFAS in Sewage Sludge</vt:lpstr>
      <vt:lpstr>Land Application of Residuals and Soil Impacts</vt:lpstr>
      <vt:lpstr>Land Application of Residuals and Soil Impacts</vt:lpstr>
      <vt:lpstr>Land Application of Residuals and Soil Impacts Sepulvado et al; Environ. Sci. Technol.  2011, 45, 8106-8112</vt:lpstr>
      <vt:lpstr>Mobility varies with chemical structure  Sepulvado et al; Environ. Sci. Technol.  2011, 45, 8106-8112</vt:lpstr>
      <vt:lpstr>PFAS Risk and Wastewater Residuals (Mobility/Leaching)</vt:lpstr>
      <vt:lpstr>Mobility in the Soil and Risk to Groundwater</vt:lpstr>
      <vt:lpstr>PowerPoint Presentation</vt:lpstr>
      <vt:lpstr>Mobility in the Soil and Risk to Groundwater</vt:lpstr>
      <vt:lpstr>Mobility in the Soil and Risk to Groundwater</vt:lpstr>
      <vt:lpstr>Human PFAS Exposure Resulting from Plant and Animal Uptake from Soils Amended with Wastewater Residuals</vt:lpstr>
      <vt:lpstr>Human PFAS Exposure Resulting from Plant and Animal Uptake from Soils Amended with Wastewater Residuals</vt:lpstr>
      <vt:lpstr>Conclusions</vt:lpstr>
      <vt:lpstr>References</vt:lpstr>
      <vt:lpstr>References</vt:lpstr>
      <vt:lpstr>References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NEBRA PFAS Literature Review</dc:title>
  <dc:creator>Michael Rainey</dc:creator>
  <cp:lastModifiedBy>Michael Rainey</cp:lastModifiedBy>
  <cp:revision>29</cp:revision>
  <cp:lastPrinted>2020-01-30T14:59:24Z</cp:lastPrinted>
  <dcterms:created xsi:type="dcterms:W3CDTF">2020-01-22T12:10:48Z</dcterms:created>
  <dcterms:modified xsi:type="dcterms:W3CDTF">2020-01-31T18:12:07Z</dcterms:modified>
</cp:coreProperties>
</file>