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60" r:id="rId6"/>
    <p:sldId id="261" r:id="rId7"/>
    <p:sldId id="270" r:id="rId8"/>
    <p:sldId id="273" r:id="rId9"/>
    <p:sldId id="269" r:id="rId10"/>
    <p:sldId id="271" r:id="rId11"/>
    <p:sldId id="264" r:id="rId12"/>
    <p:sldId id="272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Nekowitsch" initials="JN" lastIdx="1" clrIdx="0">
    <p:extLst>
      <p:ext uri="{19B8F6BF-5375-455C-9EA6-DF929625EA0E}">
        <p15:presenceInfo xmlns:p15="http://schemas.microsoft.com/office/powerpoint/2012/main" userId="6d9033958ba7ab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6737"/>
    <a:srgbClr val="BED9E8"/>
    <a:srgbClr val="CCD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NH Farm - South Field Cumulative</a:t>
            </a:r>
            <a:r>
              <a:rPr lang="en-US" sz="1600" baseline="0" dirty="0"/>
              <a:t> Excess </a:t>
            </a:r>
            <a:r>
              <a:rPr lang="en-US" sz="1600" b="0" i="0" u="none" strike="noStrike" baseline="0" dirty="0">
                <a:effectLst/>
              </a:rPr>
              <a:t>P</a:t>
            </a:r>
            <a:r>
              <a:rPr lang="en-US" sz="1600" b="0" i="0" u="none" strike="noStrike" baseline="-25000" dirty="0">
                <a:effectLst/>
              </a:rPr>
              <a:t>2</a:t>
            </a:r>
            <a:r>
              <a:rPr lang="en-US" sz="1600" b="0" i="0" u="none" strike="noStrike" baseline="0" dirty="0">
                <a:effectLst/>
              </a:rPr>
              <a:t>O</a:t>
            </a:r>
            <a:r>
              <a:rPr lang="en-US" sz="1600" b="0" i="0" u="none" strike="noStrike" baseline="-25000" dirty="0">
                <a:effectLst/>
              </a:rPr>
              <a:t>5</a:t>
            </a:r>
            <a:r>
              <a:rPr lang="en-US" sz="1600" baseline="0" dirty="0"/>
              <a:t> and Soil Test P Over Time</a:t>
            </a:r>
            <a:endParaRPr lang="en-US" sz="1600" dirty="0"/>
          </a:p>
        </c:rich>
      </c:tx>
      <c:layout>
        <c:manualLayout>
          <c:xMode val="edge"/>
          <c:yMode val="edge"/>
          <c:x val="0.1410643998318698"/>
          <c:y val="3.96978398705486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65738194208978"/>
          <c:y val="0.13623507805325988"/>
          <c:w val="0.76838220581279015"/>
          <c:h val="0.6053430511268737"/>
        </c:manualLayout>
      </c:layout>
      <c:scatterChart>
        <c:scatterStyle val="lineMarker"/>
        <c:varyColors val="0"/>
        <c:ser>
          <c:idx val="0"/>
          <c:order val="0"/>
          <c:tx>
            <c:v>Cumulative Excess P2O5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3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name>Cumulative Excess P2O5</c:nam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'South P Test'!$L$25:$L$44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xVal>
          <c:yVal>
            <c:numRef>
              <c:f>'South P Test'!$N$25:$N$44</c:f>
              <c:numCache>
                <c:formatCode>General</c:formatCode>
                <c:ptCount val="20"/>
                <c:pt idx="0">
                  <c:v>168</c:v>
                </c:pt>
                <c:pt idx="1">
                  <c:v>332</c:v>
                </c:pt>
                <c:pt idx="2">
                  <c:v>314</c:v>
                </c:pt>
                <c:pt idx="3">
                  <c:v>389</c:v>
                </c:pt>
                <c:pt idx="4">
                  <c:v>395</c:v>
                </c:pt>
                <c:pt idx="5">
                  <c:v>453</c:v>
                </c:pt>
                <c:pt idx="6">
                  <c:v>599</c:v>
                </c:pt>
                <c:pt idx="7">
                  <c:v>664</c:v>
                </c:pt>
                <c:pt idx="8">
                  <c:v>772</c:v>
                </c:pt>
                <c:pt idx="9">
                  <c:v>923</c:v>
                </c:pt>
                <c:pt idx="10">
                  <c:v>1033</c:v>
                </c:pt>
                <c:pt idx="11">
                  <c:v>1124</c:v>
                </c:pt>
                <c:pt idx="12">
                  <c:v>1287</c:v>
                </c:pt>
                <c:pt idx="13">
                  <c:v>1421</c:v>
                </c:pt>
                <c:pt idx="14">
                  <c:v>1522</c:v>
                </c:pt>
                <c:pt idx="15">
                  <c:v>1623</c:v>
                </c:pt>
                <c:pt idx="16">
                  <c:v>1906</c:v>
                </c:pt>
                <c:pt idx="17">
                  <c:v>2032</c:v>
                </c:pt>
                <c:pt idx="18">
                  <c:v>2237</c:v>
                </c:pt>
                <c:pt idx="19">
                  <c:v>2485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FA9-419D-B1FD-1A1680E50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316008"/>
        <c:axId val="452316336"/>
      </c:scatterChart>
      <c:scatterChart>
        <c:scatterStyle val="lineMarker"/>
        <c:varyColors val="0"/>
        <c:ser>
          <c:idx val="1"/>
          <c:order val="1"/>
          <c:tx>
            <c:v>Weak Bray P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name>Weak Bray P</c:nam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'South P Test'!$F$25:$F$37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xVal>
          <c:yVal>
            <c:numRef>
              <c:f>'South P Test'!$G$25:$G$37</c:f>
              <c:numCache>
                <c:formatCode>General</c:formatCode>
                <c:ptCount val="13"/>
                <c:pt idx="0">
                  <c:v>23</c:v>
                </c:pt>
                <c:pt idx="1">
                  <c:v>21</c:v>
                </c:pt>
                <c:pt idx="2">
                  <c:v>27</c:v>
                </c:pt>
                <c:pt idx="3">
                  <c:v>18</c:v>
                </c:pt>
                <c:pt idx="4">
                  <c:v>19</c:v>
                </c:pt>
                <c:pt idx="5">
                  <c:v>32</c:v>
                </c:pt>
                <c:pt idx="6">
                  <c:v>30</c:v>
                </c:pt>
                <c:pt idx="7">
                  <c:v>84</c:v>
                </c:pt>
                <c:pt idx="8">
                  <c:v>65</c:v>
                </c:pt>
                <c:pt idx="9">
                  <c:v>43</c:v>
                </c:pt>
                <c:pt idx="10">
                  <c:v>41</c:v>
                </c:pt>
                <c:pt idx="11">
                  <c:v>20</c:v>
                </c:pt>
                <c:pt idx="1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FA9-419D-B1FD-1A1680E5078E}"/>
            </c:ext>
          </c:extLst>
        </c:ser>
        <c:ser>
          <c:idx val="2"/>
          <c:order val="2"/>
          <c:tx>
            <c:v>Mehlich 3 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name>Mehlich III P</c:nam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'South P Test'!$C$25:$C$31</c:f>
              <c:numCache>
                <c:formatCode>General</c:formatCode>
                <c:ptCount val="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</c:numCache>
            </c:numRef>
          </c:xVal>
          <c:yVal>
            <c:numRef>
              <c:f>'South P Test'!$D$25:$D$31</c:f>
              <c:numCache>
                <c:formatCode>General</c:formatCode>
                <c:ptCount val="7"/>
                <c:pt idx="0">
                  <c:v>56</c:v>
                </c:pt>
                <c:pt idx="1">
                  <c:v>55</c:v>
                </c:pt>
                <c:pt idx="2">
                  <c:v>78</c:v>
                </c:pt>
                <c:pt idx="3">
                  <c:v>80</c:v>
                </c:pt>
                <c:pt idx="4">
                  <c:v>56</c:v>
                </c:pt>
                <c:pt idx="5">
                  <c:v>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FA9-419D-B1FD-1A1680E5078E}"/>
            </c:ext>
          </c:extLst>
        </c:ser>
        <c:ser>
          <c:idx val="5"/>
          <c:order val="3"/>
          <c:tx>
            <c:v>Mod. Morgan P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chemeClr val="tx1">
                  <a:alpha val="94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name>Modified Morgan P</c:name>
            <c:spPr>
              <a:ln w="19050" cap="rnd" cmpd="sng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'South P Test'!$F$34:$F$37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xVal>
          <c:yVal>
            <c:numRef>
              <c:f>'South P Test'!$J$34:$J$37</c:f>
              <c:numCache>
                <c:formatCode>General</c:formatCode>
                <c:ptCount val="4"/>
                <c:pt idx="0">
                  <c:v>9</c:v>
                </c:pt>
                <c:pt idx="1">
                  <c:v>17</c:v>
                </c:pt>
                <c:pt idx="2">
                  <c:v>3</c:v>
                </c:pt>
                <c:pt idx="3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FA9-419D-B1FD-1A1680E50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876112"/>
        <c:axId val="651875784"/>
      </c:scatterChart>
      <c:valAx>
        <c:axId val="452316008"/>
        <c:scaling>
          <c:orientation val="minMax"/>
          <c:max val="2020"/>
          <c:min val="200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</a:t>
                </a:r>
              </a:p>
            </c:rich>
          </c:tx>
          <c:layout>
            <c:manualLayout>
              <c:xMode val="edge"/>
              <c:yMode val="edge"/>
              <c:x val="0.47856482175610854"/>
              <c:y val="0.811848917666964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316336"/>
        <c:crosses val="autoZero"/>
        <c:crossBetween val="midCat"/>
      </c:valAx>
      <c:valAx>
        <c:axId val="452316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Calculated Cumulative Excess </a:t>
                </a:r>
                <a:r>
                  <a:rPr lang="en-US" sz="1400" b="0" i="0" u="none" strike="noStrike" baseline="0">
                    <a:effectLst/>
                  </a:rPr>
                  <a:t>P</a:t>
                </a:r>
                <a:r>
                  <a:rPr lang="en-US" sz="1400" b="0" i="0" u="none" strike="noStrike" baseline="-25000">
                    <a:effectLst/>
                  </a:rPr>
                  <a:t>2</a:t>
                </a:r>
                <a:r>
                  <a:rPr lang="en-US" sz="1400" b="0" i="0" u="none" strike="noStrike" baseline="0">
                    <a:effectLst/>
                  </a:rPr>
                  <a:t>O</a:t>
                </a:r>
                <a:r>
                  <a:rPr lang="en-US" sz="1400" b="0" i="0" u="none" strike="noStrike" baseline="-25000">
                    <a:effectLst/>
                  </a:rPr>
                  <a:t>5</a:t>
                </a:r>
                <a:r>
                  <a:rPr lang="en-US" sz="1400"/>
                  <a:t> (#/acre)</a:t>
                </a:r>
              </a:p>
            </c:rich>
          </c:tx>
          <c:layout>
            <c:manualLayout>
              <c:xMode val="edge"/>
              <c:yMode val="edge"/>
              <c:x val="2.3963698841152615E-2"/>
              <c:y val="8.57568518169064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316008"/>
        <c:crosses val="autoZero"/>
        <c:crossBetween val="midCat"/>
      </c:valAx>
      <c:valAx>
        <c:axId val="6518757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All Soil Test</a:t>
                </a:r>
                <a:r>
                  <a:rPr lang="en-US" sz="1400" baseline="0"/>
                  <a:t> P (ppm)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94477542399386394"/>
              <c:y val="0.274177165949905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876112"/>
        <c:crosses val="max"/>
        <c:crossBetween val="midCat"/>
      </c:valAx>
      <c:valAx>
        <c:axId val="651876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51875784"/>
        <c:crosses val="autoZero"/>
        <c:crossBetween val="midCat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1688931057846497"/>
          <c:y val="0.87856225747641581"/>
          <c:w val="0.76028175255279062"/>
          <c:h val="6.4848442045315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W-5 Excess P</a:t>
            </a:r>
            <a:r>
              <a:rPr lang="en-US" sz="1600" b="0" i="0" baseline="-25000">
                <a:effectLst/>
              </a:rPr>
              <a:t>2</a:t>
            </a:r>
            <a:r>
              <a:rPr lang="en-US" sz="1600" b="0" i="0" baseline="0">
                <a:effectLst/>
              </a:rPr>
              <a:t>O</a:t>
            </a:r>
            <a:r>
              <a:rPr lang="en-US" sz="1600" b="0" i="0" baseline="-25000">
                <a:effectLst/>
              </a:rPr>
              <a:t>5</a:t>
            </a:r>
            <a:r>
              <a:rPr lang="en-US" sz="1600" b="0" i="0" baseline="0">
                <a:effectLst/>
              </a:rPr>
              <a:t> vs. Soil Test P Over Time</a:t>
            </a:r>
          </a:p>
        </c:rich>
      </c:tx>
      <c:layout>
        <c:manualLayout>
          <c:xMode val="edge"/>
          <c:yMode val="edge"/>
          <c:x val="0.29586442951789027"/>
          <c:y val="6.12267312641198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93035898875689"/>
          <c:y val="0.15511442340610435"/>
          <c:w val="0.72616155557540707"/>
          <c:h val="0.56296123602403536"/>
        </c:manualLayout>
      </c:layout>
      <c:scatterChart>
        <c:scatterStyle val="lineMarker"/>
        <c:varyColors val="0"/>
        <c:ser>
          <c:idx val="0"/>
          <c:order val="0"/>
          <c:tx>
            <c:v>Cumulative Excess P2O5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trendline>
            <c:name>Cumulative Excess P2O5</c:name>
            <c:spPr>
              <a:ln w="19050" cap="rnd">
                <a:solidFill>
                  <a:sysClr val="windowText" lastClr="00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xVal>
            <c:numRef>
              <c:f>'Excess P vs. Soil Tests'!$B$48:$B$53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2020</c:v>
                </c:pt>
                <c:pt idx="5">
                  <c:v>2021</c:v>
                </c:pt>
              </c:numCache>
            </c:numRef>
          </c:xVal>
          <c:yVal>
            <c:numRef>
              <c:f>'Excess P vs. Soil Tests'!$G$48:$G$53</c:f>
              <c:numCache>
                <c:formatCode>0.00</c:formatCode>
                <c:ptCount val="6"/>
                <c:pt idx="0">
                  <c:v>119.64368744827587</c:v>
                </c:pt>
                <c:pt idx="1">
                  <c:v>230.87674660000002</c:v>
                </c:pt>
                <c:pt idx="2">
                  <c:v>320.35123177241383</c:v>
                </c:pt>
                <c:pt idx="3">
                  <c:v>320.35123177241383</c:v>
                </c:pt>
                <c:pt idx="4">
                  <c:v>408.28539839051734</c:v>
                </c:pt>
                <c:pt idx="5">
                  <c:v>445.77539839051735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22-4723-A9B4-6380DE8C2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934008"/>
        <c:axId val="615934992"/>
      </c:scatterChart>
      <c:scatterChart>
        <c:scatterStyle val="lineMarker"/>
        <c:varyColors val="0"/>
        <c:ser>
          <c:idx val="1"/>
          <c:order val="1"/>
          <c:tx>
            <c:v>Mod. Morgan P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trendline>
            <c:name>Modified Morgan P</c:name>
            <c:spPr>
              <a:ln w="19050" cap="rnd">
                <a:solidFill>
                  <a:sysClr val="windowText" lastClr="00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'Excess P vs. Soil Tests'!$B$48:$B$52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2020</c:v>
                </c:pt>
              </c:numCache>
            </c:numRef>
          </c:xVal>
          <c:yVal>
            <c:numRef>
              <c:f>'Excess P vs. Soil Tests'!$J$48:$J$52</c:f>
              <c:numCache>
                <c:formatCode>General</c:formatCode>
                <c:ptCount val="5"/>
                <c:pt idx="0">
                  <c:v>24.7</c:v>
                </c:pt>
                <c:pt idx="1">
                  <c:v>29</c:v>
                </c:pt>
                <c:pt idx="2">
                  <c:v>11.5</c:v>
                </c:pt>
                <c:pt idx="3">
                  <c:v>21</c:v>
                </c:pt>
                <c:pt idx="4">
                  <c:v>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622-4723-A9B4-6380DE8C2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804048"/>
        <c:axId val="640797488"/>
      </c:scatterChart>
      <c:valAx>
        <c:axId val="615934008"/>
        <c:scaling>
          <c:orientation val="minMax"/>
          <c:max val="2020"/>
          <c:min val="20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934992"/>
        <c:crosses val="autoZero"/>
        <c:crossBetween val="midCat"/>
        <c:majorUnit val="1"/>
      </c:valAx>
      <c:valAx>
        <c:axId val="61593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i="0" baseline="0">
                    <a:effectLst/>
                  </a:rPr>
                  <a:t>Cumulative Excess Applied  P</a:t>
                </a:r>
                <a:r>
                  <a:rPr lang="en-US" sz="1400" b="0" i="0" baseline="-25000">
                    <a:effectLst/>
                  </a:rPr>
                  <a:t>2</a:t>
                </a:r>
                <a:r>
                  <a:rPr lang="en-US" sz="1400" b="0" i="0" baseline="0">
                    <a:effectLst/>
                  </a:rPr>
                  <a:t>O</a:t>
                </a:r>
                <a:r>
                  <a:rPr lang="en-US" sz="1400" b="0" i="0" baseline="-25000">
                    <a:effectLst/>
                  </a:rPr>
                  <a:t>5</a:t>
                </a:r>
                <a:r>
                  <a:rPr lang="en-US" sz="1400" b="0" i="0" baseline="0">
                    <a:effectLst/>
                  </a:rPr>
                  <a:t> (#/acre)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en-US" sz="1400"/>
              </a:p>
            </c:rich>
          </c:tx>
          <c:layout>
            <c:manualLayout>
              <c:xMode val="edge"/>
              <c:yMode val="edge"/>
              <c:x val="3.3446550836451941E-2"/>
              <c:y val="9.63101915543159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934008"/>
        <c:crosses val="autoZero"/>
        <c:crossBetween val="midCat"/>
        <c:majorUnit val="100"/>
      </c:valAx>
      <c:valAx>
        <c:axId val="6407974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Modified</a:t>
                </a:r>
                <a:r>
                  <a:rPr lang="en-US" sz="1400" baseline="0"/>
                  <a:t> Morgan P </a:t>
                </a:r>
                <a:r>
                  <a:rPr lang="en-US" sz="1400"/>
                  <a:t>(ppm)</a:t>
                </a:r>
              </a:p>
            </c:rich>
          </c:tx>
          <c:layout>
            <c:manualLayout>
              <c:xMode val="edge"/>
              <c:yMode val="edge"/>
              <c:x val="0.92863566628979821"/>
              <c:y val="0.230666908703723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804048"/>
        <c:crosses val="max"/>
        <c:crossBetween val="midCat"/>
      </c:valAx>
      <c:valAx>
        <c:axId val="64080404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Year</a:t>
                </a:r>
              </a:p>
            </c:rich>
          </c:tx>
          <c:layout>
            <c:manualLayout>
              <c:xMode val="edge"/>
              <c:yMode val="edge"/>
              <c:x val="0.47994418849993825"/>
              <c:y val="0.785849594887595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640797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634451415839804E-2"/>
          <c:y val="0.83211359313300448"/>
          <c:w val="0.90273501873854078"/>
          <c:h val="0.14113038592042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Soil Test P</a:t>
            </a:r>
            <a:r>
              <a:rPr lang="en-US" sz="1600" baseline="0"/>
              <a:t> in VT Farm Fields vs. Setbacks July 2021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Mehlich III P</c:v>
          </c:tx>
          <c:spPr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/>
          </c:spPr>
          <c:invertIfNegative val="0"/>
          <c:cat>
            <c:strRef>
              <c:f>Whitcomb!$B$5:$B$10</c:f>
              <c:strCache>
                <c:ptCount val="6"/>
                <c:pt idx="0">
                  <c:v>W-5</c:v>
                </c:pt>
                <c:pt idx="1">
                  <c:v>W-5 Setback</c:v>
                </c:pt>
                <c:pt idx="2">
                  <c:v>W-11</c:v>
                </c:pt>
                <c:pt idx="3">
                  <c:v>W-11 Setback</c:v>
                </c:pt>
                <c:pt idx="4">
                  <c:v>W-14</c:v>
                </c:pt>
                <c:pt idx="5">
                  <c:v>W-14 Setback</c:v>
                </c:pt>
              </c:strCache>
            </c:strRef>
          </c:cat>
          <c:val>
            <c:numRef>
              <c:f>Whitcomb!$C$5:$C$10</c:f>
              <c:numCache>
                <c:formatCode>General</c:formatCode>
                <c:ptCount val="6"/>
                <c:pt idx="0">
                  <c:v>456</c:v>
                </c:pt>
                <c:pt idx="1">
                  <c:v>208</c:v>
                </c:pt>
                <c:pt idx="2">
                  <c:v>391</c:v>
                </c:pt>
                <c:pt idx="3">
                  <c:v>230</c:v>
                </c:pt>
                <c:pt idx="4">
                  <c:v>523</c:v>
                </c:pt>
                <c:pt idx="5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C-46CA-BCCD-93A19531D94F}"/>
            </c:ext>
          </c:extLst>
        </c:ser>
        <c:ser>
          <c:idx val="1"/>
          <c:order val="1"/>
          <c:tx>
            <c:v>Total P</c:v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</c:spPr>
          <c:invertIfNegative val="0"/>
          <c:cat>
            <c:strRef>
              <c:f>Whitcomb!$B$5:$B$10</c:f>
              <c:strCache>
                <c:ptCount val="6"/>
                <c:pt idx="0">
                  <c:v>W-5</c:v>
                </c:pt>
                <c:pt idx="1">
                  <c:v>W-5 Setback</c:v>
                </c:pt>
                <c:pt idx="2">
                  <c:v>W-11</c:v>
                </c:pt>
                <c:pt idx="3">
                  <c:v>W-11 Setback</c:v>
                </c:pt>
                <c:pt idx="4">
                  <c:v>W-14</c:v>
                </c:pt>
                <c:pt idx="5">
                  <c:v>W-14 Setback</c:v>
                </c:pt>
              </c:strCache>
            </c:strRef>
          </c:cat>
          <c:val>
            <c:numRef>
              <c:f>Whitcomb!$D$5:$D$10</c:f>
              <c:numCache>
                <c:formatCode>General</c:formatCode>
                <c:ptCount val="6"/>
                <c:pt idx="0">
                  <c:v>1842</c:v>
                </c:pt>
                <c:pt idx="1">
                  <c:v>1554</c:v>
                </c:pt>
                <c:pt idx="2">
                  <c:v>1705</c:v>
                </c:pt>
                <c:pt idx="3">
                  <c:v>1192</c:v>
                </c:pt>
                <c:pt idx="4">
                  <c:v>1802</c:v>
                </c:pt>
                <c:pt idx="5">
                  <c:v>1345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EC-46CA-BCCD-93A19531D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-100"/>
        <c:axId val="689100656"/>
        <c:axId val="689108856"/>
      </c:barChart>
      <c:barChart>
        <c:barDir val="col"/>
        <c:grouping val="clustered"/>
        <c:varyColors val="0"/>
        <c:ser>
          <c:idx val="2"/>
          <c:order val="2"/>
          <c:tx>
            <c:v>WEP</c:v>
          </c:tx>
          <c:spPr>
            <a:solidFill>
              <a:sysClr val="window" lastClr="FFFFFF">
                <a:lumMod val="85000"/>
              </a:sysClr>
            </a:solidFill>
            <a:ln w="63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Whitcomb!$B$5:$B$10</c:f>
              <c:strCache>
                <c:ptCount val="6"/>
                <c:pt idx="0">
                  <c:v>W-5</c:v>
                </c:pt>
                <c:pt idx="1">
                  <c:v>W-5 Setback</c:v>
                </c:pt>
                <c:pt idx="2">
                  <c:v>W-11</c:v>
                </c:pt>
                <c:pt idx="3">
                  <c:v>W-11 Setback</c:v>
                </c:pt>
                <c:pt idx="4">
                  <c:v>W-14</c:v>
                </c:pt>
                <c:pt idx="5">
                  <c:v>W-14 Setback</c:v>
                </c:pt>
              </c:strCache>
            </c:strRef>
          </c:cat>
          <c:val>
            <c:numRef>
              <c:f>Whitcomb!$E$5:$E$10</c:f>
              <c:numCache>
                <c:formatCode>General</c:formatCode>
                <c:ptCount val="6"/>
                <c:pt idx="0">
                  <c:v>15</c:v>
                </c:pt>
                <c:pt idx="1">
                  <c:v>7.1</c:v>
                </c:pt>
                <c:pt idx="2">
                  <c:v>7.2</c:v>
                </c:pt>
                <c:pt idx="3">
                  <c:v>4.2</c:v>
                </c:pt>
                <c:pt idx="4">
                  <c:v>13.8</c:v>
                </c:pt>
                <c:pt idx="5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EC-46CA-BCCD-93A19531D94F}"/>
            </c:ext>
          </c:extLst>
        </c:ser>
        <c:ser>
          <c:idx val="3"/>
          <c:order val="3"/>
          <c:tx>
            <c:v>PSI</c:v>
          </c:tx>
          <c:spPr>
            <a:pattFill prst="narHorz">
              <a:fgClr>
                <a:sysClr val="windowText" lastClr="000000"/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cat>
            <c:strRef>
              <c:f>Whitcomb!$B$5:$B$10</c:f>
              <c:strCache>
                <c:ptCount val="6"/>
                <c:pt idx="0">
                  <c:v>W-5</c:v>
                </c:pt>
                <c:pt idx="1">
                  <c:v>W-5 Setback</c:v>
                </c:pt>
                <c:pt idx="2">
                  <c:v>W-11</c:v>
                </c:pt>
                <c:pt idx="3">
                  <c:v>W-11 Setback</c:v>
                </c:pt>
                <c:pt idx="4">
                  <c:v>W-14</c:v>
                </c:pt>
                <c:pt idx="5">
                  <c:v>W-14 Setback</c:v>
                </c:pt>
              </c:strCache>
            </c:strRef>
          </c:cat>
          <c:val>
            <c:numRef>
              <c:f>Whitcomb!$F$5:$F$10</c:f>
              <c:numCache>
                <c:formatCode>General</c:formatCode>
                <c:ptCount val="6"/>
                <c:pt idx="0">
                  <c:v>34</c:v>
                </c:pt>
                <c:pt idx="1">
                  <c:v>16</c:v>
                </c:pt>
                <c:pt idx="2">
                  <c:v>23</c:v>
                </c:pt>
                <c:pt idx="3">
                  <c:v>13</c:v>
                </c:pt>
                <c:pt idx="4">
                  <c:v>28.000000000000004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EC-46CA-BCCD-93A19531D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89107544"/>
        <c:axId val="689102624"/>
      </c:barChart>
      <c:catAx>
        <c:axId val="68910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108856"/>
        <c:crosses val="autoZero"/>
        <c:auto val="1"/>
        <c:lblAlgn val="ctr"/>
        <c:lblOffset val="100"/>
        <c:noMultiLvlLbl val="0"/>
      </c:catAx>
      <c:valAx>
        <c:axId val="689108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Total P and Mehlich III P (ppm)</a:t>
                </a:r>
              </a:p>
            </c:rich>
          </c:tx>
          <c:layout>
            <c:manualLayout>
              <c:xMode val="edge"/>
              <c:yMode val="edge"/>
              <c:x val="1.9576639432698533E-2"/>
              <c:y val="9.193592180287808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100656"/>
        <c:crosses val="autoZero"/>
        <c:crossBetween val="between"/>
        <c:majorUnit val="400"/>
      </c:valAx>
      <c:valAx>
        <c:axId val="68910262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WEP (ppm)</a:t>
                </a:r>
                <a:r>
                  <a:rPr lang="en-US" sz="1400" baseline="0"/>
                  <a:t> and PSI (%)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94705021237682185"/>
              <c:y val="0.170529668891489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107544"/>
        <c:crosses val="max"/>
        <c:crossBetween val="between"/>
      </c:valAx>
      <c:catAx>
        <c:axId val="689107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9102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921535229080821"/>
          <c:y val="0.90468065705057865"/>
          <c:w val="0.77236376864808998"/>
          <c:h val="7.37404902250912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Soil Test P in NH Farm Fields vs. Setbacks, July 2021</a:t>
            </a:r>
            <a:endParaRPr lang="en-US" sz="16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Gregoire!$C$2</c:f>
              <c:strCache>
                <c:ptCount val="1"/>
                <c:pt idx="0">
                  <c:v>Mehlich III 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Gregoire!$B$3:$B$6</c:f>
              <c:strCache>
                <c:ptCount val="4"/>
                <c:pt idx="0">
                  <c:v>South</c:v>
                </c:pt>
                <c:pt idx="1">
                  <c:v>South Setback</c:v>
                </c:pt>
                <c:pt idx="2">
                  <c:v>North</c:v>
                </c:pt>
                <c:pt idx="3">
                  <c:v>North Setback</c:v>
                </c:pt>
              </c:strCache>
            </c:strRef>
          </c:cat>
          <c:val>
            <c:numRef>
              <c:f>Gregoire!$C$3:$C$6</c:f>
              <c:numCache>
                <c:formatCode>General</c:formatCode>
                <c:ptCount val="4"/>
                <c:pt idx="0">
                  <c:v>1600</c:v>
                </c:pt>
                <c:pt idx="1">
                  <c:v>570</c:v>
                </c:pt>
                <c:pt idx="2">
                  <c:v>1570</c:v>
                </c:pt>
                <c:pt idx="3">
                  <c:v>1030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5-4987-BD44-1B746816D610}"/>
            </c:ext>
          </c:extLst>
        </c:ser>
        <c:ser>
          <c:idx val="3"/>
          <c:order val="3"/>
          <c:tx>
            <c:strRef>
              <c:f>Gregoire!$F$2</c:f>
              <c:strCache>
                <c:ptCount val="1"/>
                <c:pt idx="0">
                  <c:v>Total P 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</c:spPr>
          <c:invertIfNegative val="0"/>
          <c:cat>
            <c:strRef>
              <c:f>Gregoire!$B$3:$B$6</c:f>
              <c:strCache>
                <c:ptCount val="4"/>
                <c:pt idx="0">
                  <c:v>South</c:v>
                </c:pt>
                <c:pt idx="1">
                  <c:v>South Setback</c:v>
                </c:pt>
                <c:pt idx="2">
                  <c:v>North</c:v>
                </c:pt>
                <c:pt idx="3">
                  <c:v>North Setback</c:v>
                </c:pt>
              </c:strCache>
            </c:strRef>
          </c:cat>
          <c:val>
            <c:numRef>
              <c:f>Gregoire!$F$3:$F$6</c:f>
              <c:numCache>
                <c:formatCode>General</c:formatCode>
                <c:ptCount val="4"/>
                <c:pt idx="0">
                  <c:v>5483</c:v>
                </c:pt>
                <c:pt idx="1">
                  <c:v>1447</c:v>
                </c:pt>
                <c:pt idx="2">
                  <c:v>1776</c:v>
                </c:pt>
                <c:pt idx="3">
                  <c:v>1767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95-4987-BD44-1B746816D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8"/>
        <c:overlap val="4"/>
        <c:axId val="464689192"/>
        <c:axId val="464688864"/>
      </c:barChart>
      <c:barChart>
        <c:barDir val="col"/>
        <c:grouping val="clustered"/>
        <c:varyColors val="0"/>
        <c:ser>
          <c:idx val="1"/>
          <c:order val="1"/>
          <c:tx>
            <c:strRef>
              <c:f>Gregoire!$D$2</c:f>
              <c:strCache>
                <c:ptCount val="1"/>
                <c:pt idx="0">
                  <c:v>PSI </c:v>
                </c:pt>
              </c:strCache>
            </c:strRef>
          </c:tx>
          <c:spPr>
            <a:pattFill prst="narHorz">
              <a:fgClr>
                <a:sysClr val="windowText" lastClr="000000"/>
              </a:fgClr>
              <a:bgClr>
                <a:sysClr val="window" lastClr="FFFFFF"/>
              </a:bgClr>
            </a:pattFill>
            <a:ln>
              <a:noFill/>
            </a:ln>
            <a:effectLst/>
          </c:spPr>
          <c:invertIfNegative val="0"/>
          <c:cat>
            <c:strRef>
              <c:f>Gregoire!$B$3:$B$6</c:f>
              <c:strCache>
                <c:ptCount val="4"/>
                <c:pt idx="0">
                  <c:v>South</c:v>
                </c:pt>
                <c:pt idx="1">
                  <c:v>South Setback</c:v>
                </c:pt>
                <c:pt idx="2">
                  <c:v>North</c:v>
                </c:pt>
                <c:pt idx="3">
                  <c:v>North Setback</c:v>
                </c:pt>
              </c:strCache>
            </c:strRef>
          </c:cat>
          <c:val>
            <c:numRef>
              <c:f>Gregoire!$D$3:$D$6</c:f>
              <c:numCache>
                <c:formatCode>General</c:formatCode>
                <c:ptCount val="4"/>
                <c:pt idx="0">
                  <c:v>10</c:v>
                </c:pt>
                <c:pt idx="1">
                  <c:v>3</c:v>
                </c:pt>
                <c:pt idx="2">
                  <c:v>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95-4987-BD44-1B746816D610}"/>
            </c:ext>
          </c:extLst>
        </c:ser>
        <c:ser>
          <c:idx val="2"/>
          <c:order val="2"/>
          <c:tx>
            <c:strRef>
              <c:f>Gregoire!$E$2</c:f>
              <c:strCache>
                <c:ptCount val="1"/>
                <c:pt idx="0">
                  <c:v>WEP 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 w="63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Gregoire!$B$3:$B$6</c:f>
              <c:strCache>
                <c:ptCount val="4"/>
                <c:pt idx="0">
                  <c:v>South</c:v>
                </c:pt>
                <c:pt idx="1">
                  <c:v>South Setback</c:v>
                </c:pt>
                <c:pt idx="2">
                  <c:v>North</c:v>
                </c:pt>
                <c:pt idx="3">
                  <c:v>North Setback</c:v>
                </c:pt>
              </c:strCache>
            </c:strRef>
          </c:cat>
          <c:val>
            <c:numRef>
              <c:f>Gregoire!$E$3:$E$6</c:f>
              <c:numCache>
                <c:formatCode>General</c:formatCode>
                <c:ptCount val="4"/>
                <c:pt idx="0">
                  <c:v>1.56</c:v>
                </c:pt>
                <c:pt idx="1">
                  <c:v>0.66</c:v>
                </c:pt>
                <c:pt idx="2">
                  <c:v>2.06</c:v>
                </c:pt>
                <c:pt idx="3">
                  <c:v>1.02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95-4987-BD44-1B746816D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100"/>
        <c:axId val="683398624"/>
        <c:axId val="683394032"/>
      </c:barChart>
      <c:catAx>
        <c:axId val="464689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688864"/>
        <c:crosses val="autoZero"/>
        <c:auto val="1"/>
        <c:lblAlgn val="ctr"/>
        <c:lblOffset val="100"/>
        <c:noMultiLvlLbl val="0"/>
      </c:catAx>
      <c:valAx>
        <c:axId val="46468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Total P (ppm) and </a:t>
                </a:r>
              </a:p>
              <a:p>
                <a:pPr>
                  <a:defRPr sz="1400"/>
                </a:pPr>
                <a:r>
                  <a:rPr lang="en-US" sz="1400" dirty="0" err="1"/>
                  <a:t>Mehlich</a:t>
                </a:r>
                <a:r>
                  <a:rPr lang="en-US" sz="1400" dirty="0"/>
                  <a:t> III P (ppm</a:t>
                </a:r>
                <a:r>
                  <a:rPr lang="en-US" sz="1400" baseline="0" dirty="0"/>
                  <a:t> x 100</a:t>
                </a:r>
                <a:r>
                  <a:rPr lang="en-US" sz="1400" dirty="0"/>
                  <a:t>)</a:t>
                </a:r>
              </a:p>
            </c:rich>
          </c:tx>
          <c:layout>
            <c:manualLayout>
              <c:xMode val="edge"/>
              <c:yMode val="edge"/>
              <c:x val="1.0683760683760684E-2"/>
              <c:y val="0.172714078374455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689192"/>
        <c:crosses val="autoZero"/>
        <c:crossBetween val="between"/>
      </c:valAx>
      <c:valAx>
        <c:axId val="6833940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WEP</a:t>
                </a:r>
                <a:r>
                  <a:rPr lang="en-US" sz="1400" baseline="0"/>
                  <a:t> (ppm) and PSI (%)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94723513115777547"/>
              <c:y val="0.188217697546922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398624"/>
        <c:crosses val="max"/>
        <c:crossBetween val="between"/>
      </c:valAx>
      <c:catAx>
        <c:axId val="683398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3394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265583795243378"/>
          <c:y val="0.86976145795043436"/>
          <c:w val="0.81837225132088331"/>
          <c:h val="0.10075451256553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Total P, </a:t>
            </a:r>
            <a:r>
              <a:rPr lang="en-US" sz="1600" dirty="0" err="1"/>
              <a:t>Mehlich</a:t>
            </a:r>
            <a:r>
              <a:rPr lang="en-US" sz="1600" dirty="0"/>
              <a:t> III P, and Mod. Morgan P vs. WEP</a:t>
            </a:r>
            <a:r>
              <a:rPr lang="en-US" sz="1600" baseline="0" dirty="0"/>
              <a:t> for Both Farms (July 2021)</a:t>
            </a:r>
            <a:endParaRPr lang="en-US" sz="1600" dirty="0"/>
          </a:p>
        </c:rich>
      </c:tx>
      <c:layout>
        <c:manualLayout>
          <c:xMode val="edge"/>
          <c:yMode val="edge"/>
          <c:x val="0.13464782372816944"/>
          <c:y val="5.07204412231342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61110054479905"/>
          <c:y val="0.16977671230983932"/>
          <c:w val="0.74889793365201329"/>
          <c:h val="0.61940176979970829"/>
        </c:manualLayout>
      </c:layout>
      <c:scatterChart>
        <c:scatterStyle val="lineMarker"/>
        <c:varyColors val="0"/>
        <c:ser>
          <c:idx val="0"/>
          <c:order val="0"/>
          <c:tx>
            <c:v>Mehlich III P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name>Mehlich III P</c:nam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8521308024902761E-2"/>
                  <c:y val="-0.2099414256165526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M3 = 28.209*(WEP) + 94.604</a:t>
                    </a:r>
                    <a:br>
                      <a:rPr lang="en-US" baseline="0"/>
                    </a:br>
                    <a:r>
                      <a:rPr lang="en-US" baseline="0"/>
                      <a:t>R² = 0.8685</a:t>
                    </a:r>
                    <a:endParaRPr lang="en-US"/>
                  </a:p>
                </c:rich>
              </c:tx>
              <c:numFmt formatCode="General" sourceLinked="0"/>
              <c:spPr>
                <a:solidFill>
                  <a:schemeClr val="lt1"/>
                </a:solidFill>
                <a:ln w="12700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Combined!$E$6:$E$15</c:f>
              <c:numCache>
                <c:formatCode>General</c:formatCode>
                <c:ptCount val="10"/>
                <c:pt idx="0">
                  <c:v>15</c:v>
                </c:pt>
                <c:pt idx="1">
                  <c:v>7.1</c:v>
                </c:pt>
                <c:pt idx="2">
                  <c:v>7.2</c:v>
                </c:pt>
                <c:pt idx="3">
                  <c:v>4.2</c:v>
                </c:pt>
                <c:pt idx="4">
                  <c:v>13.8</c:v>
                </c:pt>
                <c:pt idx="5">
                  <c:v>5.5</c:v>
                </c:pt>
                <c:pt idx="6">
                  <c:v>1.56</c:v>
                </c:pt>
                <c:pt idx="7">
                  <c:v>0.66</c:v>
                </c:pt>
                <c:pt idx="8">
                  <c:v>2.06</c:v>
                </c:pt>
                <c:pt idx="9">
                  <c:v>1.02</c:v>
                </c:pt>
              </c:numCache>
            </c:numRef>
          </c:xVal>
          <c:yVal>
            <c:numRef>
              <c:f>Combined!$C$6:$C$15</c:f>
              <c:numCache>
                <c:formatCode>General</c:formatCode>
                <c:ptCount val="10"/>
                <c:pt idx="0">
                  <c:v>456</c:v>
                </c:pt>
                <c:pt idx="1">
                  <c:v>208</c:v>
                </c:pt>
                <c:pt idx="2">
                  <c:v>391</c:v>
                </c:pt>
                <c:pt idx="3">
                  <c:v>230</c:v>
                </c:pt>
                <c:pt idx="4">
                  <c:v>523</c:v>
                </c:pt>
                <c:pt idx="5">
                  <c:v>300</c:v>
                </c:pt>
                <c:pt idx="6">
                  <c:v>160</c:v>
                </c:pt>
                <c:pt idx="7">
                  <c:v>57</c:v>
                </c:pt>
                <c:pt idx="8">
                  <c:v>157</c:v>
                </c:pt>
                <c:pt idx="9">
                  <c:v>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DC-4248-9C80-7D072C8FE7F4}"/>
            </c:ext>
          </c:extLst>
        </c:ser>
        <c:ser>
          <c:idx val="1"/>
          <c:order val="1"/>
          <c:tx>
            <c:v>Mod. Morgan P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name>Mod. Morgan P</c:name>
            <c:spPr>
              <a:ln w="19050" cap="rnd">
                <a:solidFill>
                  <a:schemeClr val="tx1"/>
                </a:solidFill>
                <a:prstDash val="sys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923964818407361"/>
                  <c:y val="-0.1842653454684696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MM = 28.948*(WEP) + 114.66</a:t>
                    </a:r>
                    <a:br>
                      <a:rPr lang="en-US" baseline="0"/>
                    </a:br>
                    <a:r>
                      <a:rPr lang="en-US" baseline="0"/>
                      <a:t>R² = 0.528</a:t>
                    </a:r>
                    <a:endParaRPr lang="en-US"/>
                  </a:p>
                </c:rich>
              </c:tx>
              <c:numFmt formatCode="General" sourceLinked="0"/>
              <c:spPr>
                <a:solidFill>
                  <a:schemeClr val="lt1"/>
                </a:solidFill>
                <a:ln w="12700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Combined!$E$6:$E$15</c:f>
              <c:numCache>
                <c:formatCode>General</c:formatCode>
                <c:ptCount val="10"/>
                <c:pt idx="0">
                  <c:v>15</c:v>
                </c:pt>
                <c:pt idx="1">
                  <c:v>7.1</c:v>
                </c:pt>
                <c:pt idx="2">
                  <c:v>7.2</c:v>
                </c:pt>
                <c:pt idx="3">
                  <c:v>4.2</c:v>
                </c:pt>
                <c:pt idx="4">
                  <c:v>13.8</c:v>
                </c:pt>
                <c:pt idx="5">
                  <c:v>5.5</c:v>
                </c:pt>
                <c:pt idx="6">
                  <c:v>1.56</c:v>
                </c:pt>
                <c:pt idx="7">
                  <c:v>0.66</c:v>
                </c:pt>
                <c:pt idx="8">
                  <c:v>2.06</c:v>
                </c:pt>
                <c:pt idx="9">
                  <c:v>1.02</c:v>
                </c:pt>
              </c:numCache>
            </c:numRef>
          </c:xVal>
          <c:yVal>
            <c:numRef>
              <c:f>Combined!$H$6:$H$15</c:f>
              <c:numCache>
                <c:formatCode>General</c:formatCode>
                <c:ptCount val="10"/>
                <c:pt idx="0">
                  <c:v>705</c:v>
                </c:pt>
                <c:pt idx="1">
                  <c:v>475</c:v>
                </c:pt>
                <c:pt idx="2">
                  <c:v>203</c:v>
                </c:pt>
                <c:pt idx="3">
                  <c:v>123</c:v>
                </c:pt>
                <c:pt idx="4">
                  <c:v>335</c:v>
                </c:pt>
                <c:pt idx="5">
                  <c:v>274</c:v>
                </c:pt>
                <c:pt idx="6">
                  <c:v>340</c:v>
                </c:pt>
                <c:pt idx="7">
                  <c:v>24.5</c:v>
                </c:pt>
                <c:pt idx="8">
                  <c:v>300</c:v>
                </c:pt>
                <c:pt idx="9">
                  <c:v>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DDC-4248-9C80-7D072C8FE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5869864"/>
        <c:axId val="595873144"/>
      </c:scatterChart>
      <c:scatterChart>
        <c:scatterStyle val="lineMarker"/>
        <c:varyColors val="0"/>
        <c:ser>
          <c:idx val="2"/>
          <c:order val="2"/>
          <c:tx>
            <c:v>Total 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name>Total P</c:name>
            <c:spPr>
              <a:ln w="19050" cap="rnd">
                <a:solidFill>
                  <a:schemeClr val="tx1"/>
                </a:solidFill>
                <a:prstDash val="lgDash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4918660529752624"/>
                  <c:y val="-0.445543882296089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TP = -52.988*(WEP) + 2299.2</a:t>
                    </a:r>
                    <a:br>
                      <a:rPr lang="en-US" baseline="0"/>
                    </a:br>
                    <a:r>
                      <a:rPr lang="en-US" baseline="0"/>
                      <a:t>R² = 0.0475</a:t>
                    </a:r>
                    <a:endParaRPr lang="en-US"/>
                  </a:p>
                </c:rich>
              </c:tx>
              <c:numFmt formatCode="General" sourceLinked="0"/>
              <c:spPr>
                <a:solidFill>
                  <a:schemeClr val="lt1"/>
                </a:solidFill>
                <a:ln w="12700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Combined!$E$6:$E$15</c:f>
              <c:numCache>
                <c:formatCode>General</c:formatCode>
                <c:ptCount val="10"/>
                <c:pt idx="0">
                  <c:v>15</c:v>
                </c:pt>
                <c:pt idx="1">
                  <c:v>7.1</c:v>
                </c:pt>
                <c:pt idx="2">
                  <c:v>7.2</c:v>
                </c:pt>
                <c:pt idx="3">
                  <c:v>4.2</c:v>
                </c:pt>
                <c:pt idx="4">
                  <c:v>13.8</c:v>
                </c:pt>
                <c:pt idx="5">
                  <c:v>5.5</c:v>
                </c:pt>
                <c:pt idx="6">
                  <c:v>1.56</c:v>
                </c:pt>
                <c:pt idx="7">
                  <c:v>0.66</c:v>
                </c:pt>
                <c:pt idx="8">
                  <c:v>2.06</c:v>
                </c:pt>
                <c:pt idx="9">
                  <c:v>1.02</c:v>
                </c:pt>
              </c:numCache>
            </c:numRef>
          </c:xVal>
          <c:yVal>
            <c:numRef>
              <c:f>Combined!$D$6:$D$15</c:f>
              <c:numCache>
                <c:formatCode>General</c:formatCode>
                <c:ptCount val="10"/>
                <c:pt idx="0">
                  <c:v>1842</c:v>
                </c:pt>
                <c:pt idx="1">
                  <c:v>1554</c:v>
                </c:pt>
                <c:pt idx="2">
                  <c:v>1705</c:v>
                </c:pt>
                <c:pt idx="3">
                  <c:v>1192</c:v>
                </c:pt>
                <c:pt idx="4">
                  <c:v>1802</c:v>
                </c:pt>
                <c:pt idx="5">
                  <c:v>1345</c:v>
                </c:pt>
                <c:pt idx="6">
                  <c:v>5483</c:v>
                </c:pt>
                <c:pt idx="7">
                  <c:v>1447</c:v>
                </c:pt>
                <c:pt idx="8">
                  <c:v>1776</c:v>
                </c:pt>
                <c:pt idx="9">
                  <c:v>1767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DDC-4248-9C80-7D072C8FE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3892432"/>
        <c:axId val="613888168"/>
      </c:scatterChart>
      <c:valAx>
        <c:axId val="595869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Water Extractable P (ppm)</a:t>
                </a:r>
              </a:p>
            </c:rich>
          </c:tx>
          <c:layout>
            <c:manualLayout>
              <c:xMode val="edge"/>
              <c:yMode val="edge"/>
              <c:x val="0.37432126617341521"/>
              <c:y val="0.85560469472632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873144"/>
        <c:crosses val="autoZero"/>
        <c:crossBetween val="midCat"/>
      </c:valAx>
      <c:valAx>
        <c:axId val="595873144"/>
        <c:scaling>
          <c:orientation val="minMax"/>
          <c:max val="9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Mehlich</a:t>
                </a:r>
                <a:r>
                  <a:rPr lang="en-US" sz="1400" baseline="0"/>
                  <a:t> III P and </a:t>
                </a:r>
              </a:p>
              <a:p>
                <a:pPr>
                  <a:defRPr sz="1400"/>
                </a:pPr>
                <a:r>
                  <a:rPr lang="en-US" sz="1400" baseline="0"/>
                  <a:t>Mod. Morgan P (ppm)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869864"/>
        <c:crosses val="autoZero"/>
        <c:crossBetween val="midCat"/>
      </c:valAx>
      <c:valAx>
        <c:axId val="613888168"/>
        <c:scaling>
          <c:orientation val="minMax"/>
          <c:max val="80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Total P (ppm)</a:t>
                </a:r>
              </a:p>
            </c:rich>
          </c:tx>
          <c:layout>
            <c:manualLayout>
              <c:xMode val="edge"/>
              <c:yMode val="edge"/>
              <c:x val="0.94849237082586058"/>
              <c:y val="0.314708957173236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892432"/>
        <c:crosses val="max"/>
        <c:crossBetween val="midCat"/>
      </c:valAx>
      <c:valAx>
        <c:axId val="613892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3888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3050477385978926"/>
          <c:y val="0.9283282305787377"/>
          <c:w val="0.74972582533463505"/>
          <c:h val="7.16717694212623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PSI vs. WEP for Both Farms</a:t>
            </a:r>
            <a:r>
              <a:rPr lang="en-US" sz="1600" baseline="0"/>
              <a:t> (July </a:t>
            </a:r>
            <a:r>
              <a:rPr lang="en-US" sz="1600"/>
              <a:t>2021) </a:t>
            </a:r>
          </a:p>
        </c:rich>
      </c:tx>
      <c:layout>
        <c:manualLayout>
          <c:xMode val="edge"/>
          <c:yMode val="edge"/>
          <c:x val="0.31993569131832794"/>
          <c:y val="5.32339632685653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Combined!$F$5</c:f>
              <c:strCache>
                <c:ptCount val="1"/>
                <c:pt idx="0">
                  <c:v>PSI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8166316851750557"/>
                  <c:y val="5.132369647823872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baseline="0"/>
                      <a:t>PSI = 0.0189*(WEP) + 0.0491</a:t>
                    </a:r>
                    <a:br>
                      <a:rPr lang="en-US" sz="1000" baseline="0"/>
                    </a:br>
                    <a:r>
                      <a:rPr lang="en-US" sz="1000" baseline="0"/>
                      <a:t>R² = 0.9334</a:t>
                    </a:r>
                    <a:endParaRPr lang="en-US" sz="10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Combined!$E$6:$E$15</c:f>
              <c:numCache>
                <c:formatCode>General</c:formatCode>
                <c:ptCount val="10"/>
                <c:pt idx="0">
                  <c:v>15</c:v>
                </c:pt>
                <c:pt idx="1">
                  <c:v>7.1</c:v>
                </c:pt>
                <c:pt idx="2">
                  <c:v>7.2</c:v>
                </c:pt>
                <c:pt idx="3">
                  <c:v>4.2</c:v>
                </c:pt>
                <c:pt idx="4">
                  <c:v>13.8</c:v>
                </c:pt>
                <c:pt idx="5">
                  <c:v>5.5</c:v>
                </c:pt>
                <c:pt idx="6">
                  <c:v>1.56</c:v>
                </c:pt>
                <c:pt idx="7">
                  <c:v>0.66</c:v>
                </c:pt>
                <c:pt idx="8">
                  <c:v>2.06</c:v>
                </c:pt>
                <c:pt idx="9">
                  <c:v>1.02</c:v>
                </c:pt>
              </c:numCache>
            </c:numRef>
          </c:xVal>
          <c:yVal>
            <c:numRef>
              <c:f>Combined!$F$6:$F$15</c:f>
              <c:numCache>
                <c:formatCode>General</c:formatCode>
                <c:ptCount val="10"/>
                <c:pt idx="0">
                  <c:v>0.34</c:v>
                </c:pt>
                <c:pt idx="1">
                  <c:v>0.16</c:v>
                </c:pt>
                <c:pt idx="2">
                  <c:v>0.23</c:v>
                </c:pt>
                <c:pt idx="3">
                  <c:v>0.13</c:v>
                </c:pt>
                <c:pt idx="4">
                  <c:v>0.28000000000000003</c:v>
                </c:pt>
                <c:pt idx="5">
                  <c:v>0.18</c:v>
                </c:pt>
                <c:pt idx="6">
                  <c:v>0.1</c:v>
                </c:pt>
                <c:pt idx="7">
                  <c:v>0.03</c:v>
                </c:pt>
                <c:pt idx="8">
                  <c:v>0.09</c:v>
                </c:pt>
                <c:pt idx="9">
                  <c:v>0.05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332-4B41-AC52-1B006C7D3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710664"/>
        <c:axId val="401715584"/>
      </c:scatterChart>
      <c:valAx>
        <c:axId val="401710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WEP (ppm)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715584"/>
        <c:crosses val="autoZero"/>
        <c:crossBetween val="midCat"/>
      </c:valAx>
      <c:valAx>
        <c:axId val="40171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710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F564B-3D2D-4794-9529-BF31B8C6226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79E3F7F-D964-44C5-BF5E-EBCE4A533914}">
      <dgm:prSet custT="1"/>
      <dgm:spPr/>
      <dgm:t>
        <a:bodyPr/>
        <a:lstStyle/>
        <a:p>
          <a:pPr>
            <a:defRPr cap="all"/>
          </a:pPr>
          <a:r>
            <a:rPr lang="en-US" sz="3200" dirty="0"/>
            <a:t>Lit Review</a:t>
          </a:r>
        </a:p>
      </dgm:t>
    </dgm:pt>
    <dgm:pt modelId="{08C47A3C-2474-4283-BAEC-90E5444509D9}" type="parTrans" cxnId="{3B3EA81F-8236-4382-9E4E-150A4588C073}">
      <dgm:prSet/>
      <dgm:spPr/>
      <dgm:t>
        <a:bodyPr/>
        <a:lstStyle/>
        <a:p>
          <a:endParaRPr lang="en-US" sz="3200"/>
        </a:p>
      </dgm:t>
    </dgm:pt>
    <dgm:pt modelId="{409D6DA6-6F90-4031-BDE1-A688C951C652}" type="sibTrans" cxnId="{3B3EA81F-8236-4382-9E4E-150A4588C073}">
      <dgm:prSet/>
      <dgm:spPr/>
      <dgm:t>
        <a:bodyPr/>
        <a:lstStyle/>
        <a:p>
          <a:endParaRPr lang="en-US" sz="3200"/>
        </a:p>
      </dgm:t>
    </dgm:pt>
    <dgm:pt modelId="{E00AE941-8FC2-4145-A23C-0DBEFA2DFA60}">
      <dgm:prSet custT="1"/>
      <dgm:spPr/>
      <dgm:t>
        <a:bodyPr/>
        <a:lstStyle/>
        <a:p>
          <a:pPr>
            <a:defRPr cap="all"/>
          </a:pPr>
          <a:r>
            <a:rPr lang="en-US" sz="3200"/>
            <a:t>Data Analysis </a:t>
          </a:r>
        </a:p>
      </dgm:t>
    </dgm:pt>
    <dgm:pt modelId="{A6B95D73-8166-44C9-88FA-3175D1AEDB7A}" type="parTrans" cxnId="{CFB82B57-EBAC-4B71-87EB-83247A1D1140}">
      <dgm:prSet/>
      <dgm:spPr/>
      <dgm:t>
        <a:bodyPr/>
        <a:lstStyle/>
        <a:p>
          <a:endParaRPr lang="en-US" sz="3200"/>
        </a:p>
      </dgm:t>
    </dgm:pt>
    <dgm:pt modelId="{AB28343A-7800-4D77-8FE0-641409FDDE40}" type="sibTrans" cxnId="{CFB82B57-EBAC-4B71-87EB-83247A1D1140}">
      <dgm:prSet/>
      <dgm:spPr/>
      <dgm:t>
        <a:bodyPr/>
        <a:lstStyle/>
        <a:p>
          <a:endParaRPr lang="en-US" sz="3200"/>
        </a:p>
      </dgm:t>
    </dgm:pt>
    <dgm:pt modelId="{CA24D64E-43F1-473C-8A3C-B0AB587638D7}">
      <dgm:prSet custT="1"/>
      <dgm:spPr/>
      <dgm:t>
        <a:bodyPr/>
        <a:lstStyle/>
        <a:p>
          <a:pPr>
            <a:defRPr cap="all"/>
          </a:pPr>
          <a:r>
            <a:rPr lang="en-US" sz="3200"/>
            <a:t>Soil Testing</a:t>
          </a:r>
        </a:p>
      </dgm:t>
    </dgm:pt>
    <dgm:pt modelId="{FB787180-6865-42FD-A9B9-BCF51CB2A960}" type="parTrans" cxnId="{F53138DC-A48A-4222-8CA8-856DF810037D}">
      <dgm:prSet/>
      <dgm:spPr/>
      <dgm:t>
        <a:bodyPr/>
        <a:lstStyle/>
        <a:p>
          <a:endParaRPr lang="en-US" sz="3200"/>
        </a:p>
      </dgm:t>
    </dgm:pt>
    <dgm:pt modelId="{9CF6247B-98A8-4116-B8B5-3C393E02570E}" type="sibTrans" cxnId="{F53138DC-A48A-4222-8CA8-856DF810037D}">
      <dgm:prSet/>
      <dgm:spPr/>
      <dgm:t>
        <a:bodyPr/>
        <a:lstStyle/>
        <a:p>
          <a:endParaRPr lang="en-US" sz="3200"/>
        </a:p>
      </dgm:t>
    </dgm:pt>
    <dgm:pt modelId="{B54F66A8-8908-41E2-8503-4F0449E17A41}" type="pres">
      <dgm:prSet presAssocID="{B65F564B-3D2D-4794-9529-BF31B8C62260}" presName="root" presStyleCnt="0">
        <dgm:presLayoutVars>
          <dgm:dir/>
          <dgm:resizeHandles val="exact"/>
        </dgm:presLayoutVars>
      </dgm:prSet>
      <dgm:spPr/>
    </dgm:pt>
    <dgm:pt modelId="{5F46FD05-A8BF-4B9E-ADE9-EB45E86B0C87}" type="pres">
      <dgm:prSet presAssocID="{879E3F7F-D964-44C5-BF5E-EBCE4A533914}" presName="compNode" presStyleCnt="0"/>
      <dgm:spPr/>
    </dgm:pt>
    <dgm:pt modelId="{8DF8DFF2-AEC9-42C3-BC64-7BCA2DA5E57C}" type="pres">
      <dgm:prSet presAssocID="{879E3F7F-D964-44C5-BF5E-EBCE4A53391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1"/>
        </a:solidFill>
      </dgm:spPr>
    </dgm:pt>
    <dgm:pt modelId="{F644B9DD-0707-4F7F-87D9-0C995D36B179}" type="pres">
      <dgm:prSet presAssocID="{879E3F7F-D964-44C5-BF5E-EBCE4A53391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92D8D13-A784-4168-AEEA-70A32B49701A}" type="pres">
      <dgm:prSet presAssocID="{879E3F7F-D964-44C5-BF5E-EBCE4A533914}" presName="spaceRect" presStyleCnt="0"/>
      <dgm:spPr/>
    </dgm:pt>
    <dgm:pt modelId="{36A927A8-8926-4B41-9ED8-4CC2F0947383}" type="pres">
      <dgm:prSet presAssocID="{879E3F7F-D964-44C5-BF5E-EBCE4A533914}" presName="textRect" presStyleLbl="revTx" presStyleIdx="0" presStyleCnt="3">
        <dgm:presLayoutVars>
          <dgm:chMax val="1"/>
          <dgm:chPref val="1"/>
        </dgm:presLayoutVars>
      </dgm:prSet>
      <dgm:spPr/>
    </dgm:pt>
    <dgm:pt modelId="{0DBA9BC3-8652-4AEA-A009-71C5E1C3D070}" type="pres">
      <dgm:prSet presAssocID="{409D6DA6-6F90-4031-BDE1-A688C951C652}" presName="sibTrans" presStyleCnt="0"/>
      <dgm:spPr/>
    </dgm:pt>
    <dgm:pt modelId="{95AB2771-DDFB-48C5-8F22-A254F82C71D1}" type="pres">
      <dgm:prSet presAssocID="{E00AE941-8FC2-4145-A23C-0DBEFA2DFA60}" presName="compNode" presStyleCnt="0"/>
      <dgm:spPr/>
    </dgm:pt>
    <dgm:pt modelId="{423AD975-27E8-40D3-ADED-924BC0BFE659}" type="pres">
      <dgm:prSet presAssocID="{E00AE941-8FC2-4145-A23C-0DBEFA2DFA60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  <a:solidFill>
          <a:srgbClr val="BED9E8"/>
        </a:solidFill>
        <a:ln>
          <a:solidFill>
            <a:schemeClr val="bg2">
              <a:lumMod val="75000"/>
            </a:schemeClr>
          </a:solidFill>
        </a:ln>
      </dgm:spPr>
    </dgm:pt>
    <dgm:pt modelId="{B5B00766-D5C0-420D-AD1E-F3A8095CEAE1}" type="pres">
      <dgm:prSet presAssocID="{E00AE941-8FC2-4145-A23C-0DBEFA2DFA6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6E55A7C-CB58-4F14-A80F-036C77D3F829}" type="pres">
      <dgm:prSet presAssocID="{E00AE941-8FC2-4145-A23C-0DBEFA2DFA60}" presName="spaceRect" presStyleCnt="0"/>
      <dgm:spPr/>
    </dgm:pt>
    <dgm:pt modelId="{726B958D-46AD-40B0-8099-BC94F0A5F43A}" type="pres">
      <dgm:prSet presAssocID="{E00AE941-8FC2-4145-A23C-0DBEFA2DFA60}" presName="textRect" presStyleLbl="revTx" presStyleIdx="1" presStyleCnt="3">
        <dgm:presLayoutVars>
          <dgm:chMax val="1"/>
          <dgm:chPref val="1"/>
        </dgm:presLayoutVars>
      </dgm:prSet>
      <dgm:spPr/>
    </dgm:pt>
    <dgm:pt modelId="{9498121E-3585-43CF-8B91-978680379E1D}" type="pres">
      <dgm:prSet presAssocID="{AB28343A-7800-4D77-8FE0-641409FDDE40}" presName="sibTrans" presStyleCnt="0"/>
      <dgm:spPr/>
    </dgm:pt>
    <dgm:pt modelId="{AFFECC94-6B21-4245-A905-51B438F0EC21}" type="pres">
      <dgm:prSet presAssocID="{CA24D64E-43F1-473C-8A3C-B0AB587638D7}" presName="compNode" presStyleCnt="0"/>
      <dgm:spPr/>
    </dgm:pt>
    <dgm:pt modelId="{DAB1349B-CFC1-481F-9981-C80A07266956}" type="pres">
      <dgm:prSet presAssocID="{CA24D64E-43F1-473C-8A3C-B0AB587638D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tx2"/>
        </a:solidFill>
      </dgm:spPr>
    </dgm:pt>
    <dgm:pt modelId="{8E84CBB5-5E24-49DA-8B9B-008983176EA8}" type="pres">
      <dgm:prSet presAssocID="{CA24D64E-43F1-473C-8A3C-B0AB587638D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733DE76B-797C-4D62-BB25-70960D3FBFE8}" type="pres">
      <dgm:prSet presAssocID="{CA24D64E-43F1-473C-8A3C-B0AB587638D7}" presName="spaceRect" presStyleCnt="0"/>
      <dgm:spPr/>
    </dgm:pt>
    <dgm:pt modelId="{F54FA2DA-ED0D-4120-A2A1-86400228182B}" type="pres">
      <dgm:prSet presAssocID="{CA24D64E-43F1-473C-8A3C-B0AB587638D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B3EA81F-8236-4382-9E4E-150A4588C073}" srcId="{B65F564B-3D2D-4794-9529-BF31B8C62260}" destId="{879E3F7F-D964-44C5-BF5E-EBCE4A533914}" srcOrd="0" destOrd="0" parTransId="{08C47A3C-2474-4283-BAEC-90E5444509D9}" sibTransId="{409D6DA6-6F90-4031-BDE1-A688C951C652}"/>
    <dgm:cxn modelId="{5A0D8C34-26F2-407B-8E38-775E71A8EFAC}" type="presOf" srcId="{B65F564B-3D2D-4794-9529-BF31B8C62260}" destId="{B54F66A8-8908-41E2-8503-4F0449E17A41}" srcOrd="0" destOrd="0" presId="urn:microsoft.com/office/officeart/2018/5/layout/IconLeafLabelList"/>
    <dgm:cxn modelId="{CFB82B57-EBAC-4B71-87EB-83247A1D1140}" srcId="{B65F564B-3D2D-4794-9529-BF31B8C62260}" destId="{E00AE941-8FC2-4145-A23C-0DBEFA2DFA60}" srcOrd="1" destOrd="0" parTransId="{A6B95D73-8166-44C9-88FA-3175D1AEDB7A}" sibTransId="{AB28343A-7800-4D77-8FE0-641409FDDE40}"/>
    <dgm:cxn modelId="{05180690-5E1F-4A27-95FA-74C37FBA8540}" type="presOf" srcId="{CA24D64E-43F1-473C-8A3C-B0AB587638D7}" destId="{F54FA2DA-ED0D-4120-A2A1-86400228182B}" srcOrd="0" destOrd="0" presId="urn:microsoft.com/office/officeart/2018/5/layout/IconLeafLabelList"/>
    <dgm:cxn modelId="{A6417D9A-DE51-4CC0-8881-A96A9E6DE270}" type="presOf" srcId="{879E3F7F-D964-44C5-BF5E-EBCE4A533914}" destId="{36A927A8-8926-4B41-9ED8-4CC2F0947383}" srcOrd="0" destOrd="0" presId="urn:microsoft.com/office/officeart/2018/5/layout/IconLeafLabelList"/>
    <dgm:cxn modelId="{F53138DC-A48A-4222-8CA8-856DF810037D}" srcId="{B65F564B-3D2D-4794-9529-BF31B8C62260}" destId="{CA24D64E-43F1-473C-8A3C-B0AB587638D7}" srcOrd="2" destOrd="0" parTransId="{FB787180-6865-42FD-A9B9-BCF51CB2A960}" sibTransId="{9CF6247B-98A8-4116-B8B5-3C393E02570E}"/>
    <dgm:cxn modelId="{A7620DE0-2171-47D7-8392-1AE8C725298B}" type="presOf" srcId="{E00AE941-8FC2-4145-A23C-0DBEFA2DFA60}" destId="{726B958D-46AD-40B0-8099-BC94F0A5F43A}" srcOrd="0" destOrd="0" presId="urn:microsoft.com/office/officeart/2018/5/layout/IconLeafLabelList"/>
    <dgm:cxn modelId="{8FDCCE7A-7855-4E5B-9407-43C6063817C5}" type="presParOf" srcId="{B54F66A8-8908-41E2-8503-4F0449E17A41}" destId="{5F46FD05-A8BF-4B9E-ADE9-EB45E86B0C87}" srcOrd="0" destOrd="0" presId="urn:microsoft.com/office/officeart/2018/5/layout/IconLeafLabelList"/>
    <dgm:cxn modelId="{0ABA5168-484F-4A91-B456-19D7EC8B8904}" type="presParOf" srcId="{5F46FD05-A8BF-4B9E-ADE9-EB45E86B0C87}" destId="{8DF8DFF2-AEC9-42C3-BC64-7BCA2DA5E57C}" srcOrd="0" destOrd="0" presId="urn:microsoft.com/office/officeart/2018/5/layout/IconLeafLabelList"/>
    <dgm:cxn modelId="{41D6DF0F-451F-4D18-AE1E-16BA28AF52F8}" type="presParOf" srcId="{5F46FD05-A8BF-4B9E-ADE9-EB45E86B0C87}" destId="{F644B9DD-0707-4F7F-87D9-0C995D36B179}" srcOrd="1" destOrd="0" presId="urn:microsoft.com/office/officeart/2018/5/layout/IconLeafLabelList"/>
    <dgm:cxn modelId="{E7B5B7DA-B971-4A75-9716-35B217AD7396}" type="presParOf" srcId="{5F46FD05-A8BF-4B9E-ADE9-EB45E86B0C87}" destId="{092D8D13-A784-4168-AEEA-70A32B49701A}" srcOrd="2" destOrd="0" presId="urn:microsoft.com/office/officeart/2018/5/layout/IconLeafLabelList"/>
    <dgm:cxn modelId="{B29C3A01-4D60-40E8-894E-80C123AC0018}" type="presParOf" srcId="{5F46FD05-A8BF-4B9E-ADE9-EB45E86B0C87}" destId="{36A927A8-8926-4B41-9ED8-4CC2F0947383}" srcOrd="3" destOrd="0" presId="urn:microsoft.com/office/officeart/2018/5/layout/IconLeafLabelList"/>
    <dgm:cxn modelId="{6A0F7C8F-EB4D-49DB-B876-936480865EA2}" type="presParOf" srcId="{B54F66A8-8908-41E2-8503-4F0449E17A41}" destId="{0DBA9BC3-8652-4AEA-A009-71C5E1C3D070}" srcOrd="1" destOrd="0" presId="urn:microsoft.com/office/officeart/2018/5/layout/IconLeafLabelList"/>
    <dgm:cxn modelId="{95C5ED54-9E1D-42C1-8F44-27477A2A44CE}" type="presParOf" srcId="{B54F66A8-8908-41E2-8503-4F0449E17A41}" destId="{95AB2771-DDFB-48C5-8F22-A254F82C71D1}" srcOrd="2" destOrd="0" presId="urn:microsoft.com/office/officeart/2018/5/layout/IconLeafLabelList"/>
    <dgm:cxn modelId="{4C81275C-476F-470B-9774-1EDFD4DC4802}" type="presParOf" srcId="{95AB2771-DDFB-48C5-8F22-A254F82C71D1}" destId="{423AD975-27E8-40D3-ADED-924BC0BFE659}" srcOrd="0" destOrd="0" presId="urn:microsoft.com/office/officeart/2018/5/layout/IconLeafLabelList"/>
    <dgm:cxn modelId="{C3DFBCB9-0D10-4475-AFF5-AC5965E6FE79}" type="presParOf" srcId="{95AB2771-DDFB-48C5-8F22-A254F82C71D1}" destId="{B5B00766-D5C0-420D-AD1E-F3A8095CEAE1}" srcOrd="1" destOrd="0" presId="urn:microsoft.com/office/officeart/2018/5/layout/IconLeafLabelList"/>
    <dgm:cxn modelId="{B32C1045-7863-4FFC-83E5-6FC32B0C3B9B}" type="presParOf" srcId="{95AB2771-DDFB-48C5-8F22-A254F82C71D1}" destId="{16E55A7C-CB58-4F14-A80F-036C77D3F829}" srcOrd="2" destOrd="0" presId="urn:microsoft.com/office/officeart/2018/5/layout/IconLeafLabelList"/>
    <dgm:cxn modelId="{77904B82-7338-40BB-ADBF-45DD978B46AE}" type="presParOf" srcId="{95AB2771-DDFB-48C5-8F22-A254F82C71D1}" destId="{726B958D-46AD-40B0-8099-BC94F0A5F43A}" srcOrd="3" destOrd="0" presId="urn:microsoft.com/office/officeart/2018/5/layout/IconLeafLabelList"/>
    <dgm:cxn modelId="{AEE916BD-35F8-459F-8CE8-6B7C7C5AA712}" type="presParOf" srcId="{B54F66A8-8908-41E2-8503-4F0449E17A41}" destId="{9498121E-3585-43CF-8B91-978680379E1D}" srcOrd="3" destOrd="0" presId="urn:microsoft.com/office/officeart/2018/5/layout/IconLeafLabelList"/>
    <dgm:cxn modelId="{B181371C-E9FA-4C6B-890B-AA75EE7F4E5D}" type="presParOf" srcId="{B54F66A8-8908-41E2-8503-4F0449E17A41}" destId="{AFFECC94-6B21-4245-A905-51B438F0EC21}" srcOrd="4" destOrd="0" presId="urn:microsoft.com/office/officeart/2018/5/layout/IconLeafLabelList"/>
    <dgm:cxn modelId="{D5DBCC8A-6C54-45FB-8061-A4EE97E1C91D}" type="presParOf" srcId="{AFFECC94-6B21-4245-A905-51B438F0EC21}" destId="{DAB1349B-CFC1-481F-9981-C80A07266956}" srcOrd="0" destOrd="0" presId="urn:microsoft.com/office/officeart/2018/5/layout/IconLeafLabelList"/>
    <dgm:cxn modelId="{A690156B-FDA4-451A-A539-F1979E83642D}" type="presParOf" srcId="{AFFECC94-6B21-4245-A905-51B438F0EC21}" destId="{8E84CBB5-5E24-49DA-8B9B-008983176EA8}" srcOrd="1" destOrd="0" presId="urn:microsoft.com/office/officeart/2018/5/layout/IconLeafLabelList"/>
    <dgm:cxn modelId="{1B9F9F48-A662-4557-A7AC-DEB885FE77BD}" type="presParOf" srcId="{AFFECC94-6B21-4245-A905-51B438F0EC21}" destId="{733DE76B-797C-4D62-BB25-70960D3FBFE8}" srcOrd="2" destOrd="0" presId="urn:microsoft.com/office/officeart/2018/5/layout/IconLeafLabelList"/>
    <dgm:cxn modelId="{25F53385-210F-44EE-BC75-8994F37A1542}" type="presParOf" srcId="{AFFECC94-6B21-4245-A905-51B438F0EC21}" destId="{F54FA2DA-ED0D-4120-A2A1-86400228182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3FAB1-93E6-41C2-B34F-6CAF2BEAB7F7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A4A48091-FC5B-40A8-9158-ECFC1BE0DEBA}">
      <dgm:prSet/>
      <dgm:spPr>
        <a:solidFill>
          <a:srgbClr val="D16737"/>
        </a:solidFill>
      </dgm:spPr>
      <dgm:t>
        <a:bodyPr/>
        <a:lstStyle/>
        <a:p>
          <a:r>
            <a:rPr lang="en-US"/>
            <a:t>The Goal</a:t>
          </a:r>
        </a:p>
      </dgm:t>
    </dgm:pt>
    <dgm:pt modelId="{B2D6B710-FFF5-4EB6-88C2-0D57AE4F1F0C}" type="parTrans" cxnId="{73BACB7D-92A3-4CB4-A189-E8AB079F0C23}">
      <dgm:prSet/>
      <dgm:spPr/>
      <dgm:t>
        <a:bodyPr/>
        <a:lstStyle/>
        <a:p>
          <a:endParaRPr lang="en-US"/>
        </a:p>
      </dgm:t>
    </dgm:pt>
    <dgm:pt modelId="{6109F099-E203-413A-B3B9-04988F7780A9}" type="sibTrans" cxnId="{73BACB7D-92A3-4CB4-A189-E8AB079F0C23}">
      <dgm:prSet/>
      <dgm:spPr/>
      <dgm:t>
        <a:bodyPr/>
        <a:lstStyle/>
        <a:p>
          <a:endParaRPr lang="en-US"/>
        </a:p>
      </dgm:t>
    </dgm:pt>
    <dgm:pt modelId="{BD3FC97D-3C55-48B1-ACE3-47BB6DEAC8B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Literature Review</a:t>
          </a:r>
        </a:p>
      </dgm:t>
    </dgm:pt>
    <dgm:pt modelId="{19FDB3B5-207D-474D-A9FF-046E481C93F7}" type="parTrans" cxnId="{10FFD82D-61DB-445C-85E7-C5A7D8400B95}">
      <dgm:prSet/>
      <dgm:spPr/>
      <dgm:t>
        <a:bodyPr/>
        <a:lstStyle/>
        <a:p>
          <a:endParaRPr lang="en-US"/>
        </a:p>
      </dgm:t>
    </dgm:pt>
    <dgm:pt modelId="{140D2CA9-50F6-48DA-9668-A98321FDE32A}" type="sibTrans" cxnId="{10FFD82D-61DB-445C-85E7-C5A7D8400B95}">
      <dgm:prSet/>
      <dgm:spPr/>
      <dgm:t>
        <a:bodyPr/>
        <a:lstStyle/>
        <a:p>
          <a:endParaRPr lang="en-US"/>
        </a:p>
      </dgm:t>
    </dgm:pt>
    <dgm:pt modelId="{06B37556-A751-4621-90F7-3584E6B2B1CC}">
      <dgm:prSet/>
      <dgm:spPr>
        <a:solidFill>
          <a:schemeClr val="accent5"/>
        </a:solidFill>
      </dgm:spPr>
      <dgm:t>
        <a:bodyPr/>
        <a:lstStyle/>
        <a:p>
          <a:r>
            <a:rPr lang="en-US"/>
            <a:t>Soil Testing</a:t>
          </a:r>
        </a:p>
      </dgm:t>
    </dgm:pt>
    <dgm:pt modelId="{9F9D349B-F80F-4E68-87D9-190E9DFD163D}" type="parTrans" cxnId="{0C3BD6C3-528A-4625-BB1A-D1DBFBDA3AE9}">
      <dgm:prSet/>
      <dgm:spPr/>
      <dgm:t>
        <a:bodyPr/>
        <a:lstStyle/>
        <a:p>
          <a:endParaRPr lang="en-US"/>
        </a:p>
      </dgm:t>
    </dgm:pt>
    <dgm:pt modelId="{5A62390C-AE69-43C7-9AC8-267CBE76929B}" type="sibTrans" cxnId="{0C3BD6C3-528A-4625-BB1A-D1DBFBDA3AE9}">
      <dgm:prSet/>
      <dgm:spPr/>
      <dgm:t>
        <a:bodyPr/>
        <a:lstStyle/>
        <a:p>
          <a:endParaRPr lang="en-US"/>
        </a:p>
      </dgm:t>
    </dgm:pt>
    <dgm:pt modelId="{59392A3F-F6BC-4716-9BC0-8A7395C2E5B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/>
            <a:t>Data Analysis</a:t>
          </a:r>
        </a:p>
      </dgm:t>
    </dgm:pt>
    <dgm:pt modelId="{9BE13FF3-00C4-4A80-9C56-96FAF3AB1D7B}" type="parTrans" cxnId="{30869E1B-5013-4B8D-85CF-8567AD9ECC8A}">
      <dgm:prSet/>
      <dgm:spPr/>
      <dgm:t>
        <a:bodyPr/>
        <a:lstStyle/>
        <a:p>
          <a:endParaRPr lang="en-US"/>
        </a:p>
      </dgm:t>
    </dgm:pt>
    <dgm:pt modelId="{373D9CFB-410B-4E8A-8244-BE2C8A1DAE56}" type="sibTrans" cxnId="{30869E1B-5013-4B8D-85CF-8567AD9ECC8A}">
      <dgm:prSet/>
      <dgm:spPr/>
      <dgm:t>
        <a:bodyPr/>
        <a:lstStyle/>
        <a:p>
          <a:endParaRPr lang="en-US"/>
        </a:p>
      </dgm:t>
    </dgm:pt>
    <dgm:pt modelId="{D6E6F92A-46D1-4D9D-94BD-98A9D63F4B7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/>
            <a:t>Results &amp; Comparison</a:t>
          </a:r>
        </a:p>
      </dgm:t>
    </dgm:pt>
    <dgm:pt modelId="{D2752DE6-CB28-4CFC-92F8-F29961991A5F}" type="parTrans" cxnId="{6069F6AA-37F2-4434-8952-8F82F7490A1D}">
      <dgm:prSet/>
      <dgm:spPr/>
      <dgm:t>
        <a:bodyPr/>
        <a:lstStyle/>
        <a:p>
          <a:endParaRPr lang="en-US"/>
        </a:p>
      </dgm:t>
    </dgm:pt>
    <dgm:pt modelId="{B9F28BAC-09E9-42A9-AB76-D6F8A4691A8E}" type="sibTrans" cxnId="{6069F6AA-37F2-4434-8952-8F82F7490A1D}">
      <dgm:prSet/>
      <dgm:spPr/>
      <dgm:t>
        <a:bodyPr/>
        <a:lstStyle/>
        <a:p>
          <a:endParaRPr lang="en-US"/>
        </a:p>
      </dgm:t>
    </dgm:pt>
    <dgm:pt modelId="{6F6E0A04-C53C-4406-AB35-2DBCEC637366}" type="pres">
      <dgm:prSet presAssocID="{E143FAB1-93E6-41C2-B34F-6CAF2BEAB7F7}" presName="linear" presStyleCnt="0">
        <dgm:presLayoutVars>
          <dgm:animLvl val="lvl"/>
          <dgm:resizeHandles val="exact"/>
        </dgm:presLayoutVars>
      </dgm:prSet>
      <dgm:spPr/>
    </dgm:pt>
    <dgm:pt modelId="{E03EBA56-34C4-4E00-9E3D-02E38E2E4BF3}" type="pres">
      <dgm:prSet presAssocID="{A4A48091-FC5B-40A8-9158-ECFC1BE0DEB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94DABC3-7783-412A-95E9-29CBB9B2EFB5}" type="pres">
      <dgm:prSet presAssocID="{6109F099-E203-413A-B3B9-04988F7780A9}" presName="spacer" presStyleCnt="0"/>
      <dgm:spPr/>
    </dgm:pt>
    <dgm:pt modelId="{6863DB38-FB18-4341-ACD0-5179B3A06174}" type="pres">
      <dgm:prSet presAssocID="{BD3FC97D-3C55-48B1-ACE3-47BB6DEAC8B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E883759-6335-4A7C-973C-394D5E88F32C}" type="pres">
      <dgm:prSet presAssocID="{140D2CA9-50F6-48DA-9668-A98321FDE32A}" presName="spacer" presStyleCnt="0"/>
      <dgm:spPr/>
    </dgm:pt>
    <dgm:pt modelId="{18DF1151-5581-4F2A-9ACB-9FAC1C523E41}" type="pres">
      <dgm:prSet presAssocID="{06B37556-A751-4621-90F7-3584E6B2B1C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2778262-32D2-4EF5-8F6D-B36C8FCDF481}" type="pres">
      <dgm:prSet presAssocID="{5A62390C-AE69-43C7-9AC8-267CBE76929B}" presName="spacer" presStyleCnt="0"/>
      <dgm:spPr/>
    </dgm:pt>
    <dgm:pt modelId="{E48F7FAA-036C-4EB2-8B1C-1A3D7C558235}" type="pres">
      <dgm:prSet presAssocID="{59392A3F-F6BC-4716-9BC0-8A7395C2E5B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D188347-D2DF-436C-B61B-BDFB0C47CDE1}" type="pres">
      <dgm:prSet presAssocID="{373D9CFB-410B-4E8A-8244-BE2C8A1DAE56}" presName="spacer" presStyleCnt="0"/>
      <dgm:spPr/>
    </dgm:pt>
    <dgm:pt modelId="{C08F96C3-641B-474F-B098-E4C9DEACED7B}" type="pres">
      <dgm:prSet presAssocID="{D6E6F92A-46D1-4D9D-94BD-98A9D63F4B7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0869E1B-5013-4B8D-85CF-8567AD9ECC8A}" srcId="{E143FAB1-93E6-41C2-B34F-6CAF2BEAB7F7}" destId="{59392A3F-F6BC-4716-9BC0-8A7395C2E5B5}" srcOrd="3" destOrd="0" parTransId="{9BE13FF3-00C4-4A80-9C56-96FAF3AB1D7B}" sibTransId="{373D9CFB-410B-4E8A-8244-BE2C8A1DAE56}"/>
    <dgm:cxn modelId="{10FFD82D-61DB-445C-85E7-C5A7D8400B95}" srcId="{E143FAB1-93E6-41C2-B34F-6CAF2BEAB7F7}" destId="{BD3FC97D-3C55-48B1-ACE3-47BB6DEAC8B8}" srcOrd="1" destOrd="0" parTransId="{19FDB3B5-207D-474D-A9FF-046E481C93F7}" sibTransId="{140D2CA9-50F6-48DA-9668-A98321FDE32A}"/>
    <dgm:cxn modelId="{B34D1E57-F8DF-4DF6-B281-20FC113FF0E5}" type="presOf" srcId="{A4A48091-FC5B-40A8-9158-ECFC1BE0DEBA}" destId="{E03EBA56-34C4-4E00-9E3D-02E38E2E4BF3}" srcOrd="0" destOrd="0" presId="urn:microsoft.com/office/officeart/2005/8/layout/vList2"/>
    <dgm:cxn modelId="{73BACB7D-92A3-4CB4-A189-E8AB079F0C23}" srcId="{E143FAB1-93E6-41C2-B34F-6CAF2BEAB7F7}" destId="{A4A48091-FC5B-40A8-9158-ECFC1BE0DEBA}" srcOrd="0" destOrd="0" parTransId="{B2D6B710-FFF5-4EB6-88C2-0D57AE4F1F0C}" sibTransId="{6109F099-E203-413A-B3B9-04988F7780A9}"/>
    <dgm:cxn modelId="{38BAEC8C-09F0-4FE7-9D00-0B8BF239FB24}" type="presOf" srcId="{06B37556-A751-4621-90F7-3584E6B2B1CC}" destId="{18DF1151-5581-4F2A-9ACB-9FAC1C523E41}" srcOrd="0" destOrd="0" presId="urn:microsoft.com/office/officeart/2005/8/layout/vList2"/>
    <dgm:cxn modelId="{3F1ABAAA-1852-4805-AF9E-CD4163B2BFE6}" type="presOf" srcId="{BD3FC97D-3C55-48B1-ACE3-47BB6DEAC8B8}" destId="{6863DB38-FB18-4341-ACD0-5179B3A06174}" srcOrd="0" destOrd="0" presId="urn:microsoft.com/office/officeart/2005/8/layout/vList2"/>
    <dgm:cxn modelId="{6069F6AA-37F2-4434-8952-8F82F7490A1D}" srcId="{E143FAB1-93E6-41C2-B34F-6CAF2BEAB7F7}" destId="{D6E6F92A-46D1-4D9D-94BD-98A9D63F4B7E}" srcOrd="4" destOrd="0" parTransId="{D2752DE6-CB28-4CFC-92F8-F29961991A5F}" sibTransId="{B9F28BAC-09E9-42A9-AB76-D6F8A4691A8E}"/>
    <dgm:cxn modelId="{0C3BD6C3-528A-4625-BB1A-D1DBFBDA3AE9}" srcId="{E143FAB1-93E6-41C2-B34F-6CAF2BEAB7F7}" destId="{06B37556-A751-4621-90F7-3584E6B2B1CC}" srcOrd="2" destOrd="0" parTransId="{9F9D349B-F80F-4E68-87D9-190E9DFD163D}" sibTransId="{5A62390C-AE69-43C7-9AC8-267CBE76929B}"/>
    <dgm:cxn modelId="{0FA403CE-F5E2-4AFA-AE66-0FD4C20B4BAA}" type="presOf" srcId="{59392A3F-F6BC-4716-9BC0-8A7395C2E5B5}" destId="{E48F7FAA-036C-4EB2-8B1C-1A3D7C558235}" srcOrd="0" destOrd="0" presId="urn:microsoft.com/office/officeart/2005/8/layout/vList2"/>
    <dgm:cxn modelId="{4C69BDE6-93D7-4D40-808D-F89F7F7B273C}" type="presOf" srcId="{E143FAB1-93E6-41C2-B34F-6CAF2BEAB7F7}" destId="{6F6E0A04-C53C-4406-AB35-2DBCEC637366}" srcOrd="0" destOrd="0" presId="urn:microsoft.com/office/officeart/2005/8/layout/vList2"/>
    <dgm:cxn modelId="{1CDC3AEA-C234-4A21-817F-93EC39C1DE02}" type="presOf" srcId="{D6E6F92A-46D1-4D9D-94BD-98A9D63F4B7E}" destId="{C08F96C3-641B-474F-B098-E4C9DEACED7B}" srcOrd="0" destOrd="0" presId="urn:microsoft.com/office/officeart/2005/8/layout/vList2"/>
    <dgm:cxn modelId="{8274D30C-B30D-4EBA-A3A6-C2BE129C2763}" type="presParOf" srcId="{6F6E0A04-C53C-4406-AB35-2DBCEC637366}" destId="{E03EBA56-34C4-4E00-9E3D-02E38E2E4BF3}" srcOrd="0" destOrd="0" presId="urn:microsoft.com/office/officeart/2005/8/layout/vList2"/>
    <dgm:cxn modelId="{13BCA5DB-DC5E-44C1-9A67-D77FE5FA301C}" type="presParOf" srcId="{6F6E0A04-C53C-4406-AB35-2DBCEC637366}" destId="{E94DABC3-7783-412A-95E9-29CBB9B2EFB5}" srcOrd="1" destOrd="0" presId="urn:microsoft.com/office/officeart/2005/8/layout/vList2"/>
    <dgm:cxn modelId="{CB373DB2-DC29-4537-9837-BA1E0B57668E}" type="presParOf" srcId="{6F6E0A04-C53C-4406-AB35-2DBCEC637366}" destId="{6863DB38-FB18-4341-ACD0-5179B3A06174}" srcOrd="2" destOrd="0" presId="urn:microsoft.com/office/officeart/2005/8/layout/vList2"/>
    <dgm:cxn modelId="{DA308839-7EF6-45BD-BA54-72648BF0DB93}" type="presParOf" srcId="{6F6E0A04-C53C-4406-AB35-2DBCEC637366}" destId="{0E883759-6335-4A7C-973C-394D5E88F32C}" srcOrd="3" destOrd="0" presId="urn:microsoft.com/office/officeart/2005/8/layout/vList2"/>
    <dgm:cxn modelId="{15AF5936-DB01-4C63-AE10-7ED5E812AEE1}" type="presParOf" srcId="{6F6E0A04-C53C-4406-AB35-2DBCEC637366}" destId="{18DF1151-5581-4F2A-9ACB-9FAC1C523E41}" srcOrd="4" destOrd="0" presId="urn:microsoft.com/office/officeart/2005/8/layout/vList2"/>
    <dgm:cxn modelId="{AF29AB45-1A2C-4204-BF4B-A6786064FBB9}" type="presParOf" srcId="{6F6E0A04-C53C-4406-AB35-2DBCEC637366}" destId="{42778262-32D2-4EF5-8F6D-B36C8FCDF481}" srcOrd="5" destOrd="0" presId="urn:microsoft.com/office/officeart/2005/8/layout/vList2"/>
    <dgm:cxn modelId="{AB7CBC24-060A-4FF9-AB38-1F0C9A0611F3}" type="presParOf" srcId="{6F6E0A04-C53C-4406-AB35-2DBCEC637366}" destId="{E48F7FAA-036C-4EB2-8B1C-1A3D7C558235}" srcOrd="6" destOrd="0" presId="urn:microsoft.com/office/officeart/2005/8/layout/vList2"/>
    <dgm:cxn modelId="{12D609C0-7077-425E-A084-F229FAB03541}" type="presParOf" srcId="{6F6E0A04-C53C-4406-AB35-2DBCEC637366}" destId="{DD188347-D2DF-436C-B61B-BDFB0C47CDE1}" srcOrd="7" destOrd="0" presId="urn:microsoft.com/office/officeart/2005/8/layout/vList2"/>
    <dgm:cxn modelId="{445AA8F3-5F60-4F25-ADBD-9863548741CE}" type="presParOf" srcId="{6F6E0A04-C53C-4406-AB35-2DBCEC637366}" destId="{C08F96C3-641B-474F-B098-E4C9DEACED7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37E85E-FED7-4D07-92C9-949785928093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37ADAC1-8F1E-4D2B-B5B1-3E91758786A0}">
      <dgm:prSet/>
      <dgm:spPr/>
      <dgm:t>
        <a:bodyPr/>
        <a:lstStyle/>
        <a:p>
          <a:r>
            <a:rPr lang="en-US"/>
            <a:t>Andrew Carpenter (Project Mentor, Northern Tilth)</a:t>
          </a:r>
        </a:p>
      </dgm:t>
    </dgm:pt>
    <dgm:pt modelId="{C833F30E-96E5-461D-A99C-A7B2DDC642C3}" type="parTrans" cxnId="{604F2D5D-D6AC-4A5E-B142-6B7A049EAE0F}">
      <dgm:prSet/>
      <dgm:spPr/>
      <dgm:t>
        <a:bodyPr/>
        <a:lstStyle/>
        <a:p>
          <a:endParaRPr lang="en-US"/>
        </a:p>
      </dgm:t>
    </dgm:pt>
    <dgm:pt modelId="{9268025D-DF8C-4EFB-A846-5389D317F9BF}" type="sibTrans" cxnId="{604F2D5D-D6AC-4A5E-B142-6B7A049EAE0F}">
      <dgm:prSet/>
      <dgm:spPr/>
      <dgm:t>
        <a:bodyPr/>
        <a:lstStyle/>
        <a:p>
          <a:endParaRPr lang="en-US"/>
        </a:p>
      </dgm:t>
    </dgm:pt>
    <dgm:pt modelId="{70697362-5BE1-43DB-A9E5-9C37CDEAF11D}">
      <dgm:prSet/>
      <dgm:spPr/>
      <dgm:t>
        <a:bodyPr/>
        <a:lstStyle/>
        <a:p>
          <a:r>
            <a:rPr lang="en-US"/>
            <a:t>Jim Jutras (Essex Junction WWTF)</a:t>
          </a:r>
        </a:p>
      </dgm:t>
    </dgm:pt>
    <dgm:pt modelId="{F46E89E5-2969-4CF9-A7B1-B55682F460E3}" type="parTrans" cxnId="{BBFEF700-3678-46C5-890D-FB7BA467F656}">
      <dgm:prSet/>
      <dgm:spPr/>
      <dgm:t>
        <a:bodyPr/>
        <a:lstStyle/>
        <a:p>
          <a:endParaRPr lang="en-US"/>
        </a:p>
      </dgm:t>
    </dgm:pt>
    <dgm:pt modelId="{3C4FEF15-BD15-41AC-8BF4-361D4D5D6B41}" type="sibTrans" cxnId="{BBFEF700-3678-46C5-890D-FB7BA467F656}">
      <dgm:prSet/>
      <dgm:spPr/>
      <dgm:t>
        <a:bodyPr/>
        <a:lstStyle/>
        <a:p>
          <a:endParaRPr lang="en-US"/>
        </a:p>
      </dgm:t>
    </dgm:pt>
    <dgm:pt modelId="{BFAD5FD6-FD60-4298-9DB6-0F4B2E814197}">
      <dgm:prSet/>
      <dgm:spPr/>
      <dgm:t>
        <a:bodyPr/>
        <a:lstStyle/>
        <a:p>
          <a:r>
            <a:rPr lang="en-US"/>
            <a:t>Janine Burke-Wells (NEBRA / NEWEA)</a:t>
          </a:r>
        </a:p>
      </dgm:t>
    </dgm:pt>
    <dgm:pt modelId="{71105A9F-2834-427D-B869-70953E7C3924}" type="parTrans" cxnId="{5EA8B48E-6B8E-4B5E-9DFE-E5C1F967A64F}">
      <dgm:prSet/>
      <dgm:spPr/>
      <dgm:t>
        <a:bodyPr/>
        <a:lstStyle/>
        <a:p>
          <a:endParaRPr lang="en-US"/>
        </a:p>
      </dgm:t>
    </dgm:pt>
    <dgm:pt modelId="{9B8E5D6B-0224-428E-AF7C-669C5726C5BE}" type="sibTrans" cxnId="{5EA8B48E-6B8E-4B5E-9DFE-E5C1F967A64F}">
      <dgm:prSet/>
      <dgm:spPr/>
      <dgm:t>
        <a:bodyPr/>
        <a:lstStyle/>
        <a:p>
          <a:endParaRPr lang="en-US"/>
        </a:p>
      </dgm:t>
    </dgm:pt>
    <dgm:pt modelId="{360211AC-6472-4FE1-A14C-CB61A8F38661}">
      <dgm:prSet/>
      <dgm:spPr/>
      <dgm:t>
        <a:bodyPr/>
        <a:lstStyle/>
        <a:p>
          <a:r>
            <a:rPr lang="en-US" dirty="0"/>
            <a:t>Lauren </a:t>
          </a:r>
          <a:r>
            <a:rPr lang="en-US" dirty="0" err="1"/>
            <a:t>Souther</a:t>
          </a:r>
          <a:r>
            <a:rPr lang="en-US" dirty="0"/>
            <a:t> (Northern Tilth)</a:t>
          </a:r>
        </a:p>
      </dgm:t>
    </dgm:pt>
    <dgm:pt modelId="{D338966E-8C40-42C0-A5C0-4BEFDFD16D05}" type="parTrans" cxnId="{C8BE105A-B20B-4A0D-855A-6EE7C990F653}">
      <dgm:prSet/>
      <dgm:spPr/>
      <dgm:t>
        <a:bodyPr/>
        <a:lstStyle/>
        <a:p>
          <a:endParaRPr lang="en-US"/>
        </a:p>
      </dgm:t>
    </dgm:pt>
    <dgm:pt modelId="{2A426CC9-D6BB-45BC-9510-68C0BC9B2643}" type="sibTrans" cxnId="{C8BE105A-B20B-4A0D-855A-6EE7C990F653}">
      <dgm:prSet/>
      <dgm:spPr/>
      <dgm:t>
        <a:bodyPr/>
        <a:lstStyle/>
        <a:p>
          <a:endParaRPr lang="en-US"/>
        </a:p>
      </dgm:t>
    </dgm:pt>
    <dgm:pt modelId="{6524F72F-C197-46F1-9E34-2863372584B3}">
      <dgm:prSet/>
      <dgm:spPr/>
      <dgm:t>
        <a:bodyPr/>
        <a:lstStyle/>
        <a:p>
          <a:r>
            <a:rPr lang="en-US"/>
            <a:t>Mike Potash (RMI)</a:t>
          </a:r>
        </a:p>
      </dgm:t>
    </dgm:pt>
    <dgm:pt modelId="{1DEB65B0-B294-4C71-9C1B-3E095452FA6E}" type="parTrans" cxnId="{10EA75D0-28F4-4B19-A9AE-808BB6E7EB9A}">
      <dgm:prSet/>
      <dgm:spPr/>
      <dgm:t>
        <a:bodyPr/>
        <a:lstStyle/>
        <a:p>
          <a:endParaRPr lang="en-US"/>
        </a:p>
      </dgm:t>
    </dgm:pt>
    <dgm:pt modelId="{1968DA62-D134-4F6E-8A13-1931A58BA09F}" type="sibTrans" cxnId="{10EA75D0-28F4-4B19-A9AE-808BB6E7EB9A}">
      <dgm:prSet/>
      <dgm:spPr/>
      <dgm:t>
        <a:bodyPr/>
        <a:lstStyle/>
        <a:p>
          <a:endParaRPr lang="en-US"/>
        </a:p>
      </dgm:t>
    </dgm:pt>
    <dgm:pt modelId="{D3441598-CDB9-4123-8455-E1CA0E0EFC30}">
      <dgm:prSet/>
      <dgm:spPr/>
      <dgm:t>
        <a:bodyPr/>
        <a:lstStyle/>
        <a:p>
          <a:r>
            <a:rPr lang="en-US"/>
            <a:t>April Sargent (RMI)</a:t>
          </a:r>
        </a:p>
      </dgm:t>
    </dgm:pt>
    <dgm:pt modelId="{1B172C71-3FD6-4CBB-8C27-935EB71EFCCD}" type="parTrans" cxnId="{BDFEB2D7-DA3B-45DF-8F98-F2B80A051B84}">
      <dgm:prSet/>
      <dgm:spPr/>
      <dgm:t>
        <a:bodyPr/>
        <a:lstStyle/>
        <a:p>
          <a:endParaRPr lang="en-US"/>
        </a:p>
      </dgm:t>
    </dgm:pt>
    <dgm:pt modelId="{56475CE0-7313-4DE3-AC85-837565F9D163}" type="sibTrans" cxnId="{BDFEB2D7-DA3B-45DF-8F98-F2B80A051B84}">
      <dgm:prSet/>
      <dgm:spPr/>
      <dgm:t>
        <a:bodyPr/>
        <a:lstStyle/>
        <a:p>
          <a:endParaRPr lang="en-US"/>
        </a:p>
      </dgm:t>
    </dgm:pt>
    <dgm:pt modelId="{9BB9666F-8DED-480C-A269-C1FA5CCBC64D}">
      <dgm:prSet/>
      <dgm:spPr/>
      <dgm:t>
        <a:bodyPr/>
        <a:lstStyle/>
        <a:p>
          <a:r>
            <a:rPr lang="en-US" dirty="0"/>
            <a:t>NH Farm</a:t>
          </a:r>
        </a:p>
      </dgm:t>
    </dgm:pt>
    <dgm:pt modelId="{BD4D7204-9AC1-4AC7-B36D-57EC4232805E}" type="parTrans" cxnId="{0E574A67-A7A6-4F28-99A6-360E8A34E226}">
      <dgm:prSet/>
      <dgm:spPr/>
      <dgm:t>
        <a:bodyPr/>
        <a:lstStyle/>
        <a:p>
          <a:endParaRPr lang="en-US"/>
        </a:p>
      </dgm:t>
    </dgm:pt>
    <dgm:pt modelId="{3687C305-FEA4-4A38-B19E-9F565DC3F46B}" type="sibTrans" cxnId="{0E574A67-A7A6-4F28-99A6-360E8A34E226}">
      <dgm:prSet/>
      <dgm:spPr/>
      <dgm:t>
        <a:bodyPr/>
        <a:lstStyle/>
        <a:p>
          <a:endParaRPr lang="en-US"/>
        </a:p>
      </dgm:t>
    </dgm:pt>
    <dgm:pt modelId="{23228AC1-FE29-4283-8D19-647B6443DEAA}">
      <dgm:prSet/>
      <dgm:spPr/>
      <dgm:t>
        <a:bodyPr/>
        <a:lstStyle/>
        <a:p>
          <a:r>
            <a:rPr lang="en-US" dirty="0"/>
            <a:t>VT Farm</a:t>
          </a:r>
        </a:p>
      </dgm:t>
    </dgm:pt>
    <dgm:pt modelId="{B26785F5-83F2-408F-8D7A-A5FE556E121E}" type="parTrans" cxnId="{7EFCA806-DB50-468B-909A-B44AA99DD7ED}">
      <dgm:prSet/>
      <dgm:spPr/>
      <dgm:t>
        <a:bodyPr/>
        <a:lstStyle/>
        <a:p>
          <a:endParaRPr lang="en-US"/>
        </a:p>
      </dgm:t>
    </dgm:pt>
    <dgm:pt modelId="{A248A1B2-032A-4CA5-BAE6-D566FB6DB427}" type="sibTrans" cxnId="{7EFCA806-DB50-468B-909A-B44AA99DD7ED}">
      <dgm:prSet/>
      <dgm:spPr/>
      <dgm:t>
        <a:bodyPr/>
        <a:lstStyle/>
        <a:p>
          <a:endParaRPr lang="en-US"/>
        </a:p>
      </dgm:t>
    </dgm:pt>
    <dgm:pt modelId="{41F7056C-794D-49F7-BE7D-D5F9C6A8E128}">
      <dgm:prSet/>
      <dgm:spPr/>
      <dgm:t>
        <a:bodyPr/>
        <a:lstStyle/>
        <a:p>
          <a:r>
            <a:rPr lang="en-US"/>
            <a:t>NEBRA and NEWEA</a:t>
          </a:r>
          <a:endParaRPr lang="en-US" dirty="0"/>
        </a:p>
      </dgm:t>
    </dgm:pt>
    <dgm:pt modelId="{25FD72D4-6F14-4594-B0C9-2E064F321EFC}" type="parTrans" cxnId="{BD2862D2-263C-4F5F-82D4-413858DB3469}">
      <dgm:prSet/>
      <dgm:spPr/>
      <dgm:t>
        <a:bodyPr/>
        <a:lstStyle/>
        <a:p>
          <a:endParaRPr lang="en-US"/>
        </a:p>
      </dgm:t>
    </dgm:pt>
    <dgm:pt modelId="{7B9780D8-4C18-4FF4-BC06-FCBA8EBA19C6}" type="sibTrans" cxnId="{BD2862D2-263C-4F5F-82D4-413858DB3469}">
      <dgm:prSet/>
      <dgm:spPr/>
      <dgm:t>
        <a:bodyPr/>
        <a:lstStyle/>
        <a:p>
          <a:endParaRPr lang="en-US"/>
        </a:p>
      </dgm:t>
    </dgm:pt>
    <dgm:pt modelId="{5969A1D8-CF1E-4AEB-B492-EBB3AD8CFB2C}">
      <dgm:prSet/>
      <dgm:spPr/>
      <dgm:t>
        <a:bodyPr/>
        <a:lstStyle/>
        <a:p>
          <a:r>
            <a:rPr lang="en-US" dirty="0"/>
            <a:t>Tracy Chouinard (NEBRA)</a:t>
          </a:r>
        </a:p>
      </dgm:t>
    </dgm:pt>
    <dgm:pt modelId="{868707D0-9660-484B-9F28-B2E5EFE8CA38}" type="parTrans" cxnId="{B467874F-C29D-41E1-8422-F6DC19EAD54F}">
      <dgm:prSet/>
      <dgm:spPr/>
      <dgm:t>
        <a:bodyPr/>
        <a:lstStyle/>
        <a:p>
          <a:endParaRPr lang="en-US"/>
        </a:p>
      </dgm:t>
    </dgm:pt>
    <dgm:pt modelId="{5DD57ED7-A9C1-48E2-89FF-80D3A55AF95D}" type="sibTrans" cxnId="{B467874F-C29D-41E1-8422-F6DC19EAD54F}">
      <dgm:prSet/>
      <dgm:spPr/>
      <dgm:t>
        <a:bodyPr/>
        <a:lstStyle/>
        <a:p>
          <a:endParaRPr lang="en-US"/>
        </a:p>
      </dgm:t>
    </dgm:pt>
    <dgm:pt modelId="{7F268C04-6004-4990-8CFE-F1F1A6B62E01}" type="pres">
      <dgm:prSet presAssocID="{5037E85E-FED7-4D07-92C9-949785928093}" presName="diagram" presStyleCnt="0">
        <dgm:presLayoutVars>
          <dgm:dir/>
          <dgm:resizeHandles val="exact"/>
        </dgm:presLayoutVars>
      </dgm:prSet>
      <dgm:spPr/>
    </dgm:pt>
    <dgm:pt modelId="{4C032503-2414-418A-BED7-7FA5AC17A376}" type="pres">
      <dgm:prSet presAssocID="{737ADAC1-8F1E-4D2B-B5B1-3E91758786A0}" presName="node" presStyleLbl="node1" presStyleIdx="0" presStyleCnt="10">
        <dgm:presLayoutVars>
          <dgm:bulletEnabled val="1"/>
        </dgm:presLayoutVars>
      </dgm:prSet>
      <dgm:spPr/>
    </dgm:pt>
    <dgm:pt modelId="{C07ECAAA-626C-4C2E-B46F-AB08B5DF645A}" type="pres">
      <dgm:prSet presAssocID="{9268025D-DF8C-4EFB-A846-5389D317F9BF}" presName="sibTrans" presStyleCnt="0"/>
      <dgm:spPr/>
    </dgm:pt>
    <dgm:pt modelId="{64BAB15F-432B-4AA8-9DFB-8450AD0B3AEA}" type="pres">
      <dgm:prSet presAssocID="{70697362-5BE1-43DB-A9E5-9C37CDEAF11D}" presName="node" presStyleLbl="node1" presStyleIdx="1" presStyleCnt="10">
        <dgm:presLayoutVars>
          <dgm:bulletEnabled val="1"/>
        </dgm:presLayoutVars>
      </dgm:prSet>
      <dgm:spPr/>
    </dgm:pt>
    <dgm:pt modelId="{C5BEA669-75C7-4174-94AF-C9FC29FBE217}" type="pres">
      <dgm:prSet presAssocID="{3C4FEF15-BD15-41AC-8BF4-361D4D5D6B41}" presName="sibTrans" presStyleCnt="0"/>
      <dgm:spPr/>
    </dgm:pt>
    <dgm:pt modelId="{A8669BC7-6946-434E-92A0-122664C08491}" type="pres">
      <dgm:prSet presAssocID="{BFAD5FD6-FD60-4298-9DB6-0F4B2E814197}" presName="node" presStyleLbl="node1" presStyleIdx="2" presStyleCnt="10">
        <dgm:presLayoutVars>
          <dgm:bulletEnabled val="1"/>
        </dgm:presLayoutVars>
      </dgm:prSet>
      <dgm:spPr/>
    </dgm:pt>
    <dgm:pt modelId="{B5D8EED4-457E-4237-8969-8A1B8E14A3DA}" type="pres">
      <dgm:prSet presAssocID="{9B8E5D6B-0224-428E-AF7C-669C5726C5BE}" presName="sibTrans" presStyleCnt="0"/>
      <dgm:spPr/>
    </dgm:pt>
    <dgm:pt modelId="{72B8BC31-0C12-4287-8167-01F1B1663D02}" type="pres">
      <dgm:prSet presAssocID="{360211AC-6472-4FE1-A14C-CB61A8F38661}" presName="node" presStyleLbl="node1" presStyleIdx="3" presStyleCnt="10">
        <dgm:presLayoutVars>
          <dgm:bulletEnabled val="1"/>
        </dgm:presLayoutVars>
      </dgm:prSet>
      <dgm:spPr/>
    </dgm:pt>
    <dgm:pt modelId="{CEB21137-BF25-4EDF-AB27-D834561C9C6C}" type="pres">
      <dgm:prSet presAssocID="{2A426CC9-D6BB-45BC-9510-68C0BC9B2643}" presName="sibTrans" presStyleCnt="0"/>
      <dgm:spPr/>
    </dgm:pt>
    <dgm:pt modelId="{3830D8E5-0054-4DA4-ACA7-B2815795E953}" type="pres">
      <dgm:prSet presAssocID="{5969A1D8-CF1E-4AEB-B492-EBB3AD8CFB2C}" presName="node" presStyleLbl="node1" presStyleIdx="4" presStyleCnt="10">
        <dgm:presLayoutVars>
          <dgm:bulletEnabled val="1"/>
        </dgm:presLayoutVars>
      </dgm:prSet>
      <dgm:spPr/>
    </dgm:pt>
    <dgm:pt modelId="{2618C0AB-DA65-4C5F-A031-2E0EAB16DDCD}" type="pres">
      <dgm:prSet presAssocID="{5DD57ED7-A9C1-48E2-89FF-80D3A55AF95D}" presName="sibTrans" presStyleCnt="0"/>
      <dgm:spPr/>
    </dgm:pt>
    <dgm:pt modelId="{53C46CDE-4B9A-4D11-88B8-591791E7C7F0}" type="pres">
      <dgm:prSet presAssocID="{6524F72F-C197-46F1-9E34-2863372584B3}" presName="node" presStyleLbl="node1" presStyleIdx="5" presStyleCnt="10">
        <dgm:presLayoutVars>
          <dgm:bulletEnabled val="1"/>
        </dgm:presLayoutVars>
      </dgm:prSet>
      <dgm:spPr/>
    </dgm:pt>
    <dgm:pt modelId="{A40A2F17-344A-4AA3-9DE1-D8216615602A}" type="pres">
      <dgm:prSet presAssocID="{1968DA62-D134-4F6E-8A13-1931A58BA09F}" presName="sibTrans" presStyleCnt="0"/>
      <dgm:spPr/>
    </dgm:pt>
    <dgm:pt modelId="{6A2D09A5-9A22-43E8-A11E-708AFB954369}" type="pres">
      <dgm:prSet presAssocID="{D3441598-CDB9-4123-8455-E1CA0E0EFC30}" presName="node" presStyleLbl="node1" presStyleIdx="6" presStyleCnt="10" custLinFactNeighborY="415">
        <dgm:presLayoutVars>
          <dgm:bulletEnabled val="1"/>
        </dgm:presLayoutVars>
      </dgm:prSet>
      <dgm:spPr/>
    </dgm:pt>
    <dgm:pt modelId="{52E5F1B3-F351-4C60-AF8A-F7BB8F70FDDC}" type="pres">
      <dgm:prSet presAssocID="{56475CE0-7313-4DE3-AC85-837565F9D163}" presName="sibTrans" presStyleCnt="0"/>
      <dgm:spPr/>
    </dgm:pt>
    <dgm:pt modelId="{D18E977D-A722-4D67-A400-1BC2F3139CDC}" type="pres">
      <dgm:prSet presAssocID="{9BB9666F-8DED-480C-A269-C1FA5CCBC64D}" presName="node" presStyleLbl="node1" presStyleIdx="7" presStyleCnt="10">
        <dgm:presLayoutVars>
          <dgm:bulletEnabled val="1"/>
        </dgm:presLayoutVars>
      </dgm:prSet>
      <dgm:spPr/>
    </dgm:pt>
    <dgm:pt modelId="{0F8FFA6A-28F6-4116-96E3-EC2B474A6EFE}" type="pres">
      <dgm:prSet presAssocID="{3687C305-FEA4-4A38-B19E-9F565DC3F46B}" presName="sibTrans" presStyleCnt="0"/>
      <dgm:spPr/>
    </dgm:pt>
    <dgm:pt modelId="{2D245A09-AA16-4345-8E17-114A0BEE05F6}" type="pres">
      <dgm:prSet presAssocID="{23228AC1-FE29-4283-8D19-647B6443DEAA}" presName="node" presStyleLbl="node1" presStyleIdx="8" presStyleCnt="10">
        <dgm:presLayoutVars>
          <dgm:bulletEnabled val="1"/>
        </dgm:presLayoutVars>
      </dgm:prSet>
      <dgm:spPr/>
    </dgm:pt>
    <dgm:pt modelId="{2BEA45BB-7944-4861-B731-6BB81D91CF3E}" type="pres">
      <dgm:prSet presAssocID="{A248A1B2-032A-4CA5-BAE6-D566FB6DB427}" presName="sibTrans" presStyleCnt="0"/>
      <dgm:spPr/>
    </dgm:pt>
    <dgm:pt modelId="{0F44F985-6378-4F08-85F0-2843FD4C0DDF}" type="pres">
      <dgm:prSet presAssocID="{41F7056C-794D-49F7-BE7D-D5F9C6A8E128}" presName="node" presStyleLbl="node1" presStyleIdx="9" presStyleCnt="10">
        <dgm:presLayoutVars>
          <dgm:bulletEnabled val="1"/>
        </dgm:presLayoutVars>
      </dgm:prSet>
      <dgm:spPr/>
    </dgm:pt>
  </dgm:ptLst>
  <dgm:cxnLst>
    <dgm:cxn modelId="{BBFEF700-3678-46C5-890D-FB7BA467F656}" srcId="{5037E85E-FED7-4D07-92C9-949785928093}" destId="{70697362-5BE1-43DB-A9E5-9C37CDEAF11D}" srcOrd="1" destOrd="0" parTransId="{F46E89E5-2969-4CF9-A7B1-B55682F460E3}" sibTransId="{3C4FEF15-BD15-41AC-8BF4-361D4D5D6B41}"/>
    <dgm:cxn modelId="{7EFCA806-DB50-468B-909A-B44AA99DD7ED}" srcId="{5037E85E-FED7-4D07-92C9-949785928093}" destId="{23228AC1-FE29-4283-8D19-647B6443DEAA}" srcOrd="8" destOrd="0" parTransId="{B26785F5-83F2-408F-8D7A-A5FE556E121E}" sibTransId="{A248A1B2-032A-4CA5-BAE6-D566FB6DB427}"/>
    <dgm:cxn modelId="{AFE78F3B-B35B-4F96-A7CB-5D74EF5DA141}" type="presOf" srcId="{23228AC1-FE29-4283-8D19-647B6443DEAA}" destId="{2D245A09-AA16-4345-8E17-114A0BEE05F6}" srcOrd="0" destOrd="0" presId="urn:microsoft.com/office/officeart/2005/8/layout/default"/>
    <dgm:cxn modelId="{D229353C-54A4-462D-99AE-7AFAA572AEFF}" type="presOf" srcId="{70697362-5BE1-43DB-A9E5-9C37CDEAF11D}" destId="{64BAB15F-432B-4AA8-9DFB-8450AD0B3AEA}" srcOrd="0" destOrd="0" presId="urn:microsoft.com/office/officeart/2005/8/layout/default"/>
    <dgm:cxn modelId="{8EEE963C-1B3F-4E79-A0CF-09EEC3A6E600}" type="presOf" srcId="{BFAD5FD6-FD60-4298-9DB6-0F4B2E814197}" destId="{A8669BC7-6946-434E-92A0-122664C08491}" srcOrd="0" destOrd="0" presId="urn:microsoft.com/office/officeart/2005/8/layout/default"/>
    <dgm:cxn modelId="{604F2D5D-D6AC-4A5E-B142-6B7A049EAE0F}" srcId="{5037E85E-FED7-4D07-92C9-949785928093}" destId="{737ADAC1-8F1E-4D2B-B5B1-3E91758786A0}" srcOrd="0" destOrd="0" parTransId="{C833F30E-96E5-461D-A99C-A7B2DDC642C3}" sibTransId="{9268025D-DF8C-4EFB-A846-5389D317F9BF}"/>
    <dgm:cxn modelId="{0E574A67-A7A6-4F28-99A6-360E8A34E226}" srcId="{5037E85E-FED7-4D07-92C9-949785928093}" destId="{9BB9666F-8DED-480C-A269-C1FA5CCBC64D}" srcOrd="7" destOrd="0" parTransId="{BD4D7204-9AC1-4AC7-B36D-57EC4232805E}" sibTransId="{3687C305-FEA4-4A38-B19E-9F565DC3F46B}"/>
    <dgm:cxn modelId="{28F7DE4B-3777-4705-B8F2-D6342943A55F}" type="presOf" srcId="{9BB9666F-8DED-480C-A269-C1FA5CCBC64D}" destId="{D18E977D-A722-4D67-A400-1BC2F3139CDC}" srcOrd="0" destOrd="0" presId="urn:microsoft.com/office/officeart/2005/8/layout/default"/>
    <dgm:cxn modelId="{B467874F-C29D-41E1-8422-F6DC19EAD54F}" srcId="{5037E85E-FED7-4D07-92C9-949785928093}" destId="{5969A1D8-CF1E-4AEB-B492-EBB3AD8CFB2C}" srcOrd="4" destOrd="0" parTransId="{868707D0-9660-484B-9F28-B2E5EFE8CA38}" sibTransId="{5DD57ED7-A9C1-48E2-89FF-80D3A55AF95D}"/>
    <dgm:cxn modelId="{C8BE105A-B20B-4A0D-855A-6EE7C990F653}" srcId="{5037E85E-FED7-4D07-92C9-949785928093}" destId="{360211AC-6472-4FE1-A14C-CB61A8F38661}" srcOrd="3" destOrd="0" parTransId="{D338966E-8C40-42C0-A5C0-4BEFDFD16D05}" sibTransId="{2A426CC9-D6BB-45BC-9510-68C0BC9B2643}"/>
    <dgm:cxn modelId="{DF81EF7E-FA80-4161-96B1-834C64F1C2C0}" type="presOf" srcId="{360211AC-6472-4FE1-A14C-CB61A8F38661}" destId="{72B8BC31-0C12-4287-8167-01F1B1663D02}" srcOrd="0" destOrd="0" presId="urn:microsoft.com/office/officeart/2005/8/layout/default"/>
    <dgm:cxn modelId="{3DFC8286-9C84-4E4C-BAAB-992E5056144B}" type="presOf" srcId="{5037E85E-FED7-4D07-92C9-949785928093}" destId="{7F268C04-6004-4990-8CFE-F1F1A6B62E01}" srcOrd="0" destOrd="0" presId="urn:microsoft.com/office/officeart/2005/8/layout/default"/>
    <dgm:cxn modelId="{5EA8B48E-6B8E-4B5E-9DFE-E5C1F967A64F}" srcId="{5037E85E-FED7-4D07-92C9-949785928093}" destId="{BFAD5FD6-FD60-4298-9DB6-0F4B2E814197}" srcOrd="2" destOrd="0" parTransId="{71105A9F-2834-427D-B869-70953E7C3924}" sibTransId="{9B8E5D6B-0224-428E-AF7C-669C5726C5BE}"/>
    <dgm:cxn modelId="{1FD6FC92-708B-45F0-8E44-008AC591363E}" type="presOf" srcId="{737ADAC1-8F1E-4D2B-B5B1-3E91758786A0}" destId="{4C032503-2414-418A-BED7-7FA5AC17A376}" srcOrd="0" destOrd="0" presId="urn:microsoft.com/office/officeart/2005/8/layout/default"/>
    <dgm:cxn modelId="{31B0ABC3-21B0-4DAD-8916-7E3F3248F347}" type="presOf" srcId="{D3441598-CDB9-4123-8455-E1CA0E0EFC30}" destId="{6A2D09A5-9A22-43E8-A11E-708AFB954369}" srcOrd="0" destOrd="0" presId="urn:microsoft.com/office/officeart/2005/8/layout/default"/>
    <dgm:cxn modelId="{E7D8CFC4-4E0B-4230-B835-BC316D4AB9A8}" type="presOf" srcId="{41F7056C-794D-49F7-BE7D-D5F9C6A8E128}" destId="{0F44F985-6378-4F08-85F0-2843FD4C0DDF}" srcOrd="0" destOrd="0" presId="urn:microsoft.com/office/officeart/2005/8/layout/default"/>
    <dgm:cxn modelId="{10EA75D0-28F4-4B19-A9AE-808BB6E7EB9A}" srcId="{5037E85E-FED7-4D07-92C9-949785928093}" destId="{6524F72F-C197-46F1-9E34-2863372584B3}" srcOrd="5" destOrd="0" parTransId="{1DEB65B0-B294-4C71-9C1B-3E095452FA6E}" sibTransId="{1968DA62-D134-4F6E-8A13-1931A58BA09F}"/>
    <dgm:cxn modelId="{BD2862D2-263C-4F5F-82D4-413858DB3469}" srcId="{5037E85E-FED7-4D07-92C9-949785928093}" destId="{41F7056C-794D-49F7-BE7D-D5F9C6A8E128}" srcOrd="9" destOrd="0" parTransId="{25FD72D4-6F14-4594-B0C9-2E064F321EFC}" sibTransId="{7B9780D8-4C18-4FF4-BC06-FCBA8EBA19C6}"/>
    <dgm:cxn modelId="{BDFEB2D7-DA3B-45DF-8F98-F2B80A051B84}" srcId="{5037E85E-FED7-4D07-92C9-949785928093}" destId="{D3441598-CDB9-4123-8455-E1CA0E0EFC30}" srcOrd="6" destOrd="0" parTransId="{1B172C71-3FD6-4CBB-8C27-935EB71EFCCD}" sibTransId="{56475CE0-7313-4DE3-AC85-837565F9D163}"/>
    <dgm:cxn modelId="{8F4EBAE0-946E-4C82-9563-792DD60B98DC}" type="presOf" srcId="{6524F72F-C197-46F1-9E34-2863372584B3}" destId="{53C46CDE-4B9A-4D11-88B8-591791E7C7F0}" srcOrd="0" destOrd="0" presId="urn:microsoft.com/office/officeart/2005/8/layout/default"/>
    <dgm:cxn modelId="{BA475FFB-493A-4323-828E-557C72136306}" type="presOf" srcId="{5969A1D8-CF1E-4AEB-B492-EBB3AD8CFB2C}" destId="{3830D8E5-0054-4DA4-ACA7-B2815795E953}" srcOrd="0" destOrd="0" presId="urn:microsoft.com/office/officeart/2005/8/layout/default"/>
    <dgm:cxn modelId="{180DCC86-8398-43E7-80E5-1E0C7C21751E}" type="presParOf" srcId="{7F268C04-6004-4990-8CFE-F1F1A6B62E01}" destId="{4C032503-2414-418A-BED7-7FA5AC17A376}" srcOrd="0" destOrd="0" presId="urn:microsoft.com/office/officeart/2005/8/layout/default"/>
    <dgm:cxn modelId="{B3BD5D14-972D-4A10-BC7A-2B71E0E386DC}" type="presParOf" srcId="{7F268C04-6004-4990-8CFE-F1F1A6B62E01}" destId="{C07ECAAA-626C-4C2E-B46F-AB08B5DF645A}" srcOrd="1" destOrd="0" presId="urn:microsoft.com/office/officeart/2005/8/layout/default"/>
    <dgm:cxn modelId="{191A3F3F-5728-459D-BB88-2F6BA664FE0D}" type="presParOf" srcId="{7F268C04-6004-4990-8CFE-F1F1A6B62E01}" destId="{64BAB15F-432B-4AA8-9DFB-8450AD0B3AEA}" srcOrd="2" destOrd="0" presId="urn:microsoft.com/office/officeart/2005/8/layout/default"/>
    <dgm:cxn modelId="{613C4036-2A78-43DB-9C8D-9A44D747E95F}" type="presParOf" srcId="{7F268C04-6004-4990-8CFE-F1F1A6B62E01}" destId="{C5BEA669-75C7-4174-94AF-C9FC29FBE217}" srcOrd="3" destOrd="0" presId="urn:microsoft.com/office/officeart/2005/8/layout/default"/>
    <dgm:cxn modelId="{1AE3EF8B-4C17-419F-921A-D7C02FCB4119}" type="presParOf" srcId="{7F268C04-6004-4990-8CFE-F1F1A6B62E01}" destId="{A8669BC7-6946-434E-92A0-122664C08491}" srcOrd="4" destOrd="0" presId="urn:microsoft.com/office/officeart/2005/8/layout/default"/>
    <dgm:cxn modelId="{51337428-8494-40F5-B83B-288948D78774}" type="presParOf" srcId="{7F268C04-6004-4990-8CFE-F1F1A6B62E01}" destId="{B5D8EED4-457E-4237-8969-8A1B8E14A3DA}" srcOrd="5" destOrd="0" presId="urn:microsoft.com/office/officeart/2005/8/layout/default"/>
    <dgm:cxn modelId="{17F93E40-7A1B-469A-96FE-046014816CE9}" type="presParOf" srcId="{7F268C04-6004-4990-8CFE-F1F1A6B62E01}" destId="{72B8BC31-0C12-4287-8167-01F1B1663D02}" srcOrd="6" destOrd="0" presId="urn:microsoft.com/office/officeart/2005/8/layout/default"/>
    <dgm:cxn modelId="{16D6C152-AB6F-4356-ACB0-56C9DD19D7A9}" type="presParOf" srcId="{7F268C04-6004-4990-8CFE-F1F1A6B62E01}" destId="{CEB21137-BF25-4EDF-AB27-D834561C9C6C}" srcOrd="7" destOrd="0" presId="urn:microsoft.com/office/officeart/2005/8/layout/default"/>
    <dgm:cxn modelId="{164291ED-F1DC-4AE4-AFD3-3CB6B5C9B502}" type="presParOf" srcId="{7F268C04-6004-4990-8CFE-F1F1A6B62E01}" destId="{3830D8E5-0054-4DA4-ACA7-B2815795E953}" srcOrd="8" destOrd="0" presId="urn:microsoft.com/office/officeart/2005/8/layout/default"/>
    <dgm:cxn modelId="{3516ACFE-1F1C-4553-93D5-B07FDDE36A5A}" type="presParOf" srcId="{7F268C04-6004-4990-8CFE-F1F1A6B62E01}" destId="{2618C0AB-DA65-4C5F-A031-2E0EAB16DDCD}" srcOrd="9" destOrd="0" presId="urn:microsoft.com/office/officeart/2005/8/layout/default"/>
    <dgm:cxn modelId="{30A1703A-DE72-4C29-B3CF-39BD22CA51F1}" type="presParOf" srcId="{7F268C04-6004-4990-8CFE-F1F1A6B62E01}" destId="{53C46CDE-4B9A-4D11-88B8-591791E7C7F0}" srcOrd="10" destOrd="0" presId="urn:microsoft.com/office/officeart/2005/8/layout/default"/>
    <dgm:cxn modelId="{AE73C05E-7EBF-4C6C-8247-9DFF78738DAF}" type="presParOf" srcId="{7F268C04-6004-4990-8CFE-F1F1A6B62E01}" destId="{A40A2F17-344A-4AA3-9DE1-D8216615602A}" srcOrd="11" destOrd="0" presId="urn:microsoft.com/office/officeart/2005/8/layout/default"/>
    <dgm:cxn modelId="{3888AE3A-4C32-4080-8937-DAB031A41188}" type="presParOf" srcId="{7F268C04-6004-4990-8CFE-F1F1A6B62E01}" destId="{6A2D09A5-9A22-43E8-A11E-708AFB954369}" srcOrd="12" destOrd="0" presId="urn:microsoft.com/office/officeart/2005/8/layout/default"/>
    <dgm:cxn modelId="{C744F53C-71AD-497B-8C46-876418617060}" type="presParOf" srcId="{7F268C04-6004-4990-8CFE-F1F1A6B62E01}" destId="{52E5F1B3-F351-4C60-AF8A-F7BB8F70FDDC}" srcOrd="13" destOrd="0" presId="urn:microsoft.com/office/officeart/2005/8/layout/default"/>
    <dgm:cxn modelId="{01ED256E-6CBF-4603-8098-A975ED0057CC}" type="presParOf" srcId="{7F268C04-6004-4990-8CFE-F1F1A6B62E01}" destId="{D18E977D-A722-4D67-A400-1BC2F3139CDC}" srcOrd="14" destOrd="0" presId="urn:microsoft.com/office/officeart/2005/8/layout/default"/>
    <dgm:cxn modelId="{E16A2865-7DBF-4574-ADA1-7E556E2D01E3}" type="presParOf" srcId="{7F268C04-6004-4990-8CFE-F1F1A6B62E01}" destId="{0F8FFA6A-28F6-4116-96E3-EC2B474A6EFE}" srcOrd="15" destOrd="0" presId="urn:microsoft.com/office/officeart/2005/8/layout/default"/>
    <dgm:cxn modelId="{00200065-9C25-46F3-9A6A-563F871B8D22}" type="presParOf" srcId="{7F268C04-6004-4990-8CFE-F1F1A6B62E01}" destId="{2D245A09-AA16-4345-8E17-114A0BEE05F6}" srcOrd="16" destOrd="0" presId="urn:microsoft.com/office/officeart/2005/8/layout/default"/>
    <dgm:cxn modelId="{165F00CB-C77D-4750-9634-C653F92386C6}" type="presParOf" srcId="{7F268C04-6004-4990-8CFE-F1F1A6B62E01}" destId="{2BEA45BB-7944-4861-B731-6BB81D91CF3E}" srcOrd="17" destOrd="0" presId="urn:microsoft.com/office/officeart/2005/8/layout/default"/>
    <dgm:cxn modelId="{6F8B1FE1-6A2F-40D2-9DE7-11AC34FBB303}" type="presParOf" srcId="{7F268C04-6004-4990-8CFE-F1F1A6B62E01}" destId="{0F44F985-6378-4F08-85F0-2843FD4C0DDF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8DFF2-AEC9-42C3-BC64-7BCA2DA5E57C}">
      <dsp:nvSpPr>
        <dsp:cNvPr id="0" name=""/>
        <dsp:cNvSpPr/>
      </dsp:nvSpPr>
      <dsp:spPr>
        <a:xfrm>
          <a:off x="616949" y="34053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4B9DD-0707-4F7F-87D9-0C995D36B179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927A8-8926-4B41-9ED8-4CC2F0947383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 dirty="0"/>
            <a:t>Lit Review</a:t>
          </a:r>
        </a:p>
      </dsp:txBody>
      <dsp:txXfrm>
        <a:off x="35606" y="2725540"/>
        <a:ext cx="2981250" cy="720000"/>
      </dsp:txXfrm>
    </dsp:sp>
    <dsp:sp modelId="{423AD975-27E8-40D3-ADED-924BC0BFE659}">
      <dsp:nvSpPr>
        <dsp:cNvPr id="0" name=""/>
        <dsp:cNvSpPr/>
      </dsp:nvSpPr>
      <dsp:spPr>
        <a:xfrm>
          <a:off x="4119918" y="34053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rgbClr val="BED9E8"/>
        </a:solidFill>
        <a:ln>
          <a:solidFill>
            <a:schemeClr val="bg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00766-D5C0-420D-AD1E-F3A8095CEAE1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B958D-46AD-40B0-8099-BC94F0A5F43A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Data Analysis </a:t>
          </a:r>
        </a:p>
      </dsp:txBody>
      <dsp:txXfrm>
        <a:off x="3538574" y="2725540"/>
        <a:ext cx="2981250" cy="720000"/>
      </dsp:txXfrm>
    </dsp:sp>
    <dsp:sp modelId="{DAB1349B-CFC1-481F-9981-C80A07266956}">
      <dsp:nvSpPr>
        <dsp:cNvPr id="0" name=""/>
        <dsp:cNvSpPr/>
      </dsp:nvSpPr>
      <dsp:spPr>
        <a:xfrm>
          <a:off x="7622887" y="34053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4CBB5-5E24-49DA-8B9B-008983176EA8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FA2DA-ED0D-4120-A2A1-86400228182B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Soil Testing</a:t>
          </a:r>
        </a:p>
      </dsp:txBody>
      <dsp:txXfrm>
        <a:off x="7041543" y="2725540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BA56-34C4-4E00-9E3D-02E38E2E4BF3}">
      <dsp:nvSpPr>
        <dsp:cNvPr id="0" name=""/>
        <dsp:cNvSpPr/>
      </dsp:nvSpPr>
      <dsp:spPr>
        <a:xfrm>
          <a:off x="0" y="40005"/>
          <a:ext cx="6515947" cy="719549"/>
        </a:xfrm>
        <a:prstGeom prst="roundRect">
          <a:avLst/>
        </a:prstGeom>
        <a:solidFill>
          <a:srgbClr val="D1673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The Goal</a:t>
          </a:r>
        </a:p>
      </dsp:txBody>
      <dsp:txXfrm>
        <a:off x="35125" y="75130"/>
        <a:ext cx="6445697" cy="649299"/>
      </dsp:txXfrm>
    </dsp:sp>
    <dsp:sp modelId="{6863DB38-FB18-4341-ACD0-5179B3A06174}">
      <dsp:nvSpPr>
        <dsp:cNvPr id="0" name=""/>
        <dsp:cNvSpPr/>
      </dsp:nvSpPr>
      <dsp:spPr>
        <a:xfrm>
          <a:off x="0" y="845955"/>
          <a:ext cx="6515947" cy="7195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Literature Review</a:t>
          </a:r>
        </a:p>
      </dsp:txBody>
      <dsp:txXfrm>
        <a:off x="35125" y="881080"/>
        <a:ext cx="6445697" cy="649299"/>
      </dsp:txXfrm>
    </dsp:sp>
    <dsp:sp modelId="{18DF1151-5581-4F2A-9ACB-9FAC1C523E41}">
      <dsp:nvSpPr>
        <dsp:cNvPr id="0" name=""/>
        <dsp:cNvSpPr/>
      </dsp:nvSpPr>
      <dsp:spPr>
        <a:xfrm>
          <a:off x="0" y="1651904"/>
          <a:ext cx="6515947" cy="719549"/>
        </a:xfrm>
        <a:prstGeom prst="roundRect">
          <a:avLst/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Soil Testing</a:t>
          </a:r>
        </a:p>
      </dsp:txBody>
      <dsp:txXfrm>
        <a:off x="35125" y="1687029"/>
        <a:ext cx="6445697" cy="649299"/>
      </dsp:txXfrm>
    </dsp:sp>
    <dsp:sp modelId="{E48F7FAA-036C-4EB2-8B1C-1A3D7C558235}">
      <dsp:nvSpPr>
        <dsp:cNvPr id="0" name=""/>
        <dsp:cNvSpPr/>
      </dsp:nvSpPr>
      <dsp:spPr>
        <a:xfrm>
          <a:off x="0" y="2457855"/>
          <a:ext cx="6515947" cy="719549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Data Analysis</a:t>
          </a:r>
        </a:p>
      </dsp:txBody>
      <dsp:txXfrm>
        <a:off x="35125" y="2492980"/>
        <a:ext cx="6445697" cy="649299"/>
      </dsp:txXfrm>
    </dsp:sp>
    <dsp:sp modelId="{C08F96C3-641B-474F-B098-E4C9DEACED7B}">
      <dsp:nvSpPr>
        <dsp:cNvPr id="0" name=""/>
        <dsp:cNvSpPr/>
      </dsp:nvSpPr>
      <dsp:spPr>
        <a:xfrm>
          <a:off x="0" y="3263805"/>
          <a:ext cx="6515947" cy="719549"/>
        </a:xfrm>
        <a:prstGeom prst="round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Results &amp; Comparison</a:t>
          </a:r>
        </a:p>
      </dsp:txBody>
      <dsp:txXfrm>
        <a:off x="35125" y="3298930"/>
        <a:ext cx="6445697" cy="6492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32503-2414-418A-BED7-7FA5AC17A376}">
      <dsp:nvSpPr>
        <dsp:cNvPr id="0" name=""/>
        <dsp:cNvSpPr/>
      </dsp:nvSpPr>
      <dsp:spPr>
        <a:xfrm>
          <a:off x="963848" y="2178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Andrew Carpenter (Project Mentor, Northern Tilth)</a:t>
          </a:r>
        </a:p>
      </dsp:txBody>
      <dsp:txXfrm>
        <a:off x="963848" y="2178"/>
        <a:ext cx="1890861" cy="1134516"/>
      </dsp:txXfrm>
    </dsp:sp>
    <dsp:sp modelId="{64BAB15F-432B-4AA8-9DFB-8450AD0B3AEA}">
      <dsp:nvSpPr>
        <dsp:cNvPr id="0" name=""/>
        <dsp:cNvSpPr/>
      </dsp:nvSpPr>
      <dsp:spPr>
        <a:xfrm>
          <a:off x="3043795" y="2178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Jim Jutras (Essex Junction WWTF)</a:t>
          </a:r>
        </a:p>
      </dsp:txBody>
      <dsp:txXfrm>
        <a:off x="3043795" y="2178"/>
        <a:ext cx="1890861" cy="1134516"/>
      </dsp:txXfrm>
    </dsp:sp>
    <dsp:sp modelId="{A8669BC7-6946-434E-92A0-122664C08491}">
      <dsp:nvSpPr>
        <dsp:cNvPr id="0" name=""/>
        <dsp:cNvSpPr/>
      </dsp:nvSpPr>
      <dsp:spPr>
        <a:xfrm>
          <a:off x="5123743" y="2178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Janine Burke-Wells (NEBRA / NEWEA)</a:t>
          </a:r>
        </a:p>
      </dsp:txBody>
      <dsp:txXfrm>
        <a:off x="5123743" y="2178"/>
        <a:ext cx="1890861" cy="1134516"/>
      </dsp:txXfrm>
    </dsp:sp>
    <dsp:sp modelId="{72B8BC31-0C12-4287-8167-01F1B1663D02}">
      <dsp:nvSpPr>
        <dsp:cNvPr id="0" name=""/>
        <dsp:cNvSpPr/>
      </dsp:nvSpPr>
      <dsp:spPr>
        <a:xfrm>
          <a:off x="7203690" y="2178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Lauren </a:t>
          </a:r>
          <a:r>
            <a:rPr lang="en-US" sz="1800" kern="1200" dirty="0" err="1"/>
            <a:t>Souther</a:t>
          </a:r>
          <a:r>
            <a:rPr lang="en-US" sz="1800" kern="1200" dirty="0"/>
            <a:t> (Northern Tilth)</a:t>
          </a:r>
        </a:p>
      </dsp:txBody>
      <dsp:txXfrm>
        <a:off x="7203690" y="2178"/>
        <a:ext cx="1890861" cy="1134516"/>
      </dsp:txXfrm>
    </dsp:sp>
    <dsp:sp modelId="{3830D8E5-0054-4DA4-ACA7-B2815795E953}">
      <dsp:nvSpPr>
        <dsp:cNvPr id="0" name=""/>
        <dsp:cNvSpPr/>
      </dsp:nvSpPr>
      <dsp:spPr>
        <a:xfrm>
          <a:off x="963848" y="1325781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Tracy Chouinard (NEBRA)</a:t>
          </a:r>
        </a:p>
      </dsp:txBody>
      <dsp:txXfrm>
        <a:off x="963848" y="1325781"/>
        <a:ext cx="1890861" cy="1134516"/>
      </dsp:txXfrm>
    </dsp:sp>
    <dsp:sp modelId="{53C46CDE-4B9A-4D11-88B8-591791E7C7F0}">
      <dsp:nvSpPr>
        <dsp:cNvPr id="0" name=""/>
        <dsp:cNvSpPr/>
      </dsp:nvSpPr>
      <dsp:spPr>
        <a:xfrm>
          <a:off x="3043795" y="1325781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Mike Potash (RMI)</a:t>
          </a:r>
        </a:p>
      </dsp:txBody>
      <dsp:txXfrm>
        <a:off x="3043795" y="1325781"/>
        <a:ext cx="1890861" cy="1134516"/>
      </dsp:txXfrm>
    </dsp:sp>
    <dsp:sp modelId="{6A2D09A5-9A22-43E8-A11E-708AFB954369}">
      <dsp:nvSpPr>
        <dsp:cNvPr id="0" name=""/>
        <dsp:cNvSpPr/>
      </dsp:nvSpPr>
      <dsp:spPr>
        <a:xfrm>
          <a:off x="5123743" y="1330489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April Sargent (RMI)</a:t>
          </a:r>
        </a:p>
      </dsp:txBody>
      <dsp:txXfrm>
        <a:off x="5123743" y="1330489"/>
        <a:ext cx="1890861" cy="1134516"/>
      </dsp:txXfrm>
    </dsp:sp>
    <dsp:sp modelId="{D18E977D-A722-4D67-A400-1BC2F3139CDC}">
      <dsp:nvSpPr>
        <dsp:cNvPr id="0" name=""/>
        <dsp:cNvSpPr/>
      </dsp:nvSpPr>
      <dsp:spPr>
        <a:xfrm>
          <a:off x="7203690" y="1325781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NH Farm</a:t>
          </a:r>
        </a:p>
      </dsp:txBody>
      <dsp:txXfrm>
        <a:off x="7203690" y="1325781"/>
        <a:ext cx="1890861" cy="1134516"/>
      </dsp:txXfrm>
    </dsp:sp>
    <dsp:sp modelId="{2D245A09-AA16-4345-8E17-114A0BEE05F6}">
      <dsp:nvSpPr>
        <dsp:cNvPr id="0" name=""/>
        <dsp:cNvSpPr/>
      </dsp:nvSpPr>
      <dsp:spPr>
        <a:xfrm>
          <a:off x="3043795" y="2649384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VT Farm</a:t>
          </a:r>
        </a:p>
      </dsp:txBody>
      <dsp:txXfrm>
        <a:off x="3043795" y="2649384"/>
        <a:ext cx="1890861" cy="1134516"/>
      </dsp:txXfrm>
    </dsp:sp>
    <dsp:sp modelId="{0F44F985-6378-4F08-85F0-2843FD4C0DDF}">
      <dsp:nvSpPr>
        <dsp:cNvPr id="0" name=""/>
        <dsp:cNvSpPr/>
      </dsp:nvSpPr>
      <dsp:spPr>
        <a:xfrm>
          <a:off x="5123743" y="2649384"/>
          <a:ext cx="1890861" cy="11345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NEBRA and NEWEA</a:t>
          </a:r>
          <a:endParaRPr lang="en-US" sz="1800" kern="1200" dirty="0"/>
        </a:p>
      </dsp:txBody>
      <dsp:txXfrm>
        <a:off x="5123743" y="2649384"/>
        <a:ext cx="1890861" cy="1134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39EEC-3746-485A-B24A-3FC0AEC31C9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83633-5A5F-4C42-94F3-BF935C6E9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71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1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2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7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09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7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3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5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6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1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4E516D-5592-4EE4-9382-AAC2F6BD7376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4FD1C3-F3A2-41F7-9EE6-CBCDC369965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25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4.m4a"/><Relationship Id="rId7" Type="http://schemas.openxmlformats.org/officeDocument/2006/relationships/chart" Target="../charts/char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chart" Target="../charts/chart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media" Target="../media/media16.m4a"/><Relationship Id="rId7" Type="http://schemas.openxmlformats.org/officeDocument/2006/relationships/diagramLayout" Target="../diagrams/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microsoft.com/office/2007/relationships/diagramDrawing" Target="../diagrams/drawing2.xml"/><Relationship Id="rId4" Type="http://schemas.openxmlformats.org/officeDocument/2006/relationships/audio" Target="../media/media16.m4a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chart" Target="../charts/char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chart" Target="../charts/chart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18BA3243-42C1-4315-9ADA-40AA9319B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C3026-BD2C-47F2-BB06-3F509697A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556" y="385542"/>
            <a:ext cx="5120841" cy="375004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Investigating Phosphorus Availability in Biosolids Amended Agricultural Soils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6AA45-7123-4E92-8CF9-5EDF35B44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2556" y="4638500"/>
            <a:ext cx="5059766" cy="1238616"/>
          </a:xfrm>
        </p:spPr>
        <p:txBody>
          <a:bodyPr>
            <a:normAutofit lnSpcReduction="10000"/>
          </a:bodyPr>
          <a:lstStyle/>
          <a:p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NEBRA Funded Research Project</a:t>
            </a:r>
          </a:p>
          <a:p>
            <a:pPr algn="ctr"/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Summer 2021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Presented By: Jessica Nekowitsch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CD2AC58-26E2-4F2B-BB55-FF8007E4B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NEWEA - New England Water Environment Association">
            <a:extLst>
              <a:ext uri="{FF2B5EF4-FFF2-40B4-BE49-F238E27FC236}">
                <a16:creationId xmlns:a16="http://schemas.microsoft.com/office/drawing/2014/main" id="{6456EDA6-240A-4C91-8248-8C6A07F7F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660" y="1312264"/>
            <a:ext cx="1552051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4A357E09-6CAE-4F82-B074-82B8BD7C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061" y="321733"/>
            <a:ext cx="2583939" cy="195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E2EA671-F09A-4CF2-96A1-9255D53C1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355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372741D-A371-404D-910F-5BF0CD357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osolids Management and Phosphorus">
            <a:extLst>
              <a:ext uri="{FF2B5EF4-FFF2-40B4-BE49-F238E27FC236}">
                <a16:creationId xmlns:a16="http://schemas.microsoft.com/office/drawing/2014/main" id="{26E74F6D-8678-4F81-8FDD-EBE6BEED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8693" y="3524458"/>
            <a:ext cx="1477517" cy="18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E5F1B50-B32F-4B5D-8735-8F3E9B7EE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EF7D0D6-CA38-4628-8593-66984172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58660E3-E5DE-4B48-BF77-8452EF6B4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42D9FC-C996-458D-8F93-D287F6373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29215" y="595522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"/>
    </mc:Choice>
    <mc:Fallback xmlns="">
      <p:transition spd="slow" advTm="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C9C8C-2AE2-4916-B316-4B1094CF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88" y="231570"/>
            <a:ext cx="3254691" cy="4938361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/>
              <a:t>Preliminary Results: </a:t>
            </a:r>
            <a:br>
              <a:rPr lang="en-US" b="1" dirty="0"/>
            </a:br>
            <a:r>
              <a:rPr lang="en-US" b="1" dirty="0"/>
              <a:t>P Test Correlations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4058FE9-329A-4553-BDFB-74C055D9FBC7}"/>
              </a:ext>
            </a:extLst>
          </p:cNvPr>
          <p:cNvSpPr/>
          <p:nvPr/>
        </p:nvSpPr>
        <p:spPr>
          <a:xfrm>
            <a:off x="250031" y="257175"/>
            <a:ext cx="11680032" cy="63436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4FC40-6191-40E5-AFE5-D49940ADA7AD}"/>
              </a:ext>
            </a:extLst>
          </p:cNvPr>
          <p:cNvSpPr txBox="1"/>
          <p:nvPr/>
        </p:nvSpPr>
        <p:spPr>
          <a:xfrm>
            <a:off x="1717139" y="4800599"/>
            <a:ext cx="24755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PSI = P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[Fe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M3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Al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3FEC250-E9F3-482F-8D9C-A8BAAB1D4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165981"/>
              </p:ext>
            </p:extLst>
          </p:nvPr>
        </p:nvGraphicFramePr>
        <p:xfrm>
          <a:off x="4902671" y="532434"/>
          <a:ext cx="6714947" cy="3422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1C14FD5-142F-42B3-AFA0-27465BE964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628531"/>
              </p:ext>
            </p:extLst>
          </p:nvPr>
        </p:nvGraphicFramePr>
        <p:xfrm>
          <a:off x="4900283" y="4123215"/>
          <a:ext cx="6714946" cy="230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BF7DA8-B480-4799-9B76-34C4159AE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FB12F0-AC77-4E76-B838-6BEDD37E68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3"/>
    </mc:Choice>
    <mc:Fallback xmlns="">
      <p:transition spd="slow" advTm="3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6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C790-41D7-497A-983A-119771E2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Summary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A1F683-7E41-4F97-88BE-845603C6DD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230803"/>
              </p:ext>
            </p:extLst>
          </p:nvPr>
        </p:nvGraphicFramePr>
        <p:xfrm>
          <a:off x="3012886" y="1991589"/>
          <a:ext cx="6515947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113EB5-D254-4FA7-9672-00269ED01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4786" y="6017189"/>
            <a:ext cx="304800" cy="304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4FF274-B42D-4266-911B-C3519BBA9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20423" y="601494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7"/>
    </mc:Choice>
    <mc:Fallback xmlns="">
      <p:transition spd="slow" advTm="3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2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C9C8C-2AE2-4916-B316-4B1094CF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18" y="963997"/>
            <a:ext cx="3524104" cy="4938361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Future Recommendations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4058FE9-329A-4553-BDFB-74C055D9FBC7}"/>
              </a:ext>
            </a:extLst>
          </p:cNvPr>
          <p:cNvSpPr/>
          <p:nvPr/>
        </p:nvSpPr>
        <p:spPr>
          <a:xfrm>
            <a:off x="250031" y="257175"/>
            <a:ext cx="11680032" cy="63436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24AD7-9229-4ACB-BC8B-DB9BA512AE6A}"/>
              </a:ext>
            </a:extLst>
          </p:cNvPr>
          <p:cNvSpPr txBox="1"/>
          <p:nvPr/>
        </p:nvSpPr>
        <p:spPr>
          <a:xfrm>
            <a:off x="4942248" y="1643676"/>
            <a:ext cx="634643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Further investigate farms with detailed biosolids application and soil testing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Focus on PSI as an environmental risk indicator for biosolids amended 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Focus on </a:t>
            </a:r>
            <a:r>
              <a:rPr lang="en-US" sz="2800" dirty="0" err="1"/>
              <a:t>Mehlich</a:t>
            </a:r>
            <a:r>
              <a:rPr lang="en-US" sz="2800" dirty="0"/>
              <a:t> III P tests as plant available P indicators for biosolids amended 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2D6F16-A2A0-49C5-BFF1-09207D586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2681" y="618207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2"/>
    </mc:Choice>
    <mc:Fallback xmlns="">
      <p:transition spd="slow" advTm="2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B6CA-E4F9-4904-AC02-AD432550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Acknowledgements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557302-A651-4991-B2C7-BAA34C0CBA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622774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9A5B6B-9939-42F6-BC8E-78B20DA10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7809" y="59805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6"/>
    </mc:Choice>
    <mc:Fallback xmlns="">
      <p:transition spd="slow" advTm="2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05F68-D20C-46C3-A36B-FA4D0683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02" y="1454071"/>
            <a:ext cx="3011769" cy="21038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Email Address: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C376A7-1819-4405-B46B-71B2DE98E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475" y="1586335"/>
            <a:ext cx="6798082" cy="4833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9A04F-3983-415D-A6EB-5CE636224609}"/>
              </a:ext>
            </a:extLst>
          </p:cNvPr>
          <p:cNvSpPr txBox="1"/>
          <p:nvPr/>
        </p:nvSpPr>
        <p:spPr>
          <a:xfrm>
            <a:off x="437443" y="3605385"/>
            <a:ext cx="3257028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    </a:t>
            </a:r>
            <a:r>
              <a:rPr lang="en-US" dirty="0"/>
              <a:t>Jessica.Nekowitsch@unh.edu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9C6D2-8856-4831-B294-54900E048301}"/>
              </a:ext>
            </a:extLst>
          </p:cNvPr>
          <p:cNvSpPr txBox="1"/>
          <p:nvPr/>
        </p:nvSpPr>
        <p:spPr>
          <a:xfrm>
            <a:off x="7278607" y="582562"/>
            <a:ext cx="215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References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1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C9C8C-2AE2-4916-B316-4B1094CF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30" y="963997"/>
            <a:ext cx="3254691" cy="4938361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/>
              <a:t>Project Goal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12ADD-894D-440A-99FA-B67A84F0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795" y="963997"/>
            <a:ext cx="6135097" cy="4938851"/>
          </a:xfrm>
        </p:spPr>
        <p:txBody>
          <a:bodyPr anchor="ctr">
            <a:normAutofit/>
          </a:bodyPr>
          <a:lstStyle/>
          <a:p>
            <a:pPr lvl="0"/>
            <a:r>
              <a:rPr lang="en-US" sz="2800" dirty="0"/>
              <a:t>“To research and study phosphorus (P) availability and transport in biosolids amended agricultural soils.”</a:t>
            </a:r>
          </a:p>
          <a:p>
            <a:pPr lvl="0"/>
            <a:endParaRPr lang="en-US" sz="2800" dirty="0"/>
          </a:p>
          <a:p>
            <a:pPr lvl="0">
              <a:spcAft>
                <a:spcPts val="600"/>
              </a:spcAft>
            </a:pPr>
            <a:r>
              <a:rPr lang="en-US" sz="2800" dirty="0"/>
              <a:t>Specifically:</a:t>
            </a:r>
          </a:p>
          <a:p>
            <a:pPr lvl="1"/>
            <a:r>
              <a:rPr lang="en-US" sz="2800" dirty="0"/>
              <a:t>Data from 2 farms</a:t>
            </a:r>
          </a:p>
          <a:p>
            <a:pPr lvl="1"/>
            <a:r>
              <a:rPr lang="en-US" sz="2800" dirty="0"/>
              <a:t>P availability, mobility, testing, and regulations </a:t>
            </a:r>
          </a:p>
          <a:p>
            <a:pPr lvl="1"/>
            <a:r>
              <a:rPr lang="en-US" sz="2800" dirty="0"/>
              <a:t>Biosolids vs. traditional fertilizers</a:t>
            </a:r>
          </a:p>
          <a:p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58FE9-329A-4553-BDFB-74C055D9FBC7}"/>
              </a:ext>
            </a:extLst>
          </p:cNvPr>
          <p:cNvSpPr/>
          <p:nvPr/>
        </p:nvSpPr>
        <p:spPr>
          <a:xfrm>
            <a:off x="250031" y="257175"/>
            <a:ext cx="11680032" cy="63436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A505231F-E068-469F-AC66-7F9153075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9892" y="61750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"/>
    </mc:Choice>
    <mc:Fallback xmlns="">
      <p:transition spd="slow" advTm="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6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6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67">
            <a:extLst>
              <a:ext uri="{FF2B5EF4-FFF2-40B4-BE49-F238E27FC236}">
                <a16:creationId xmlns:a16="http://schemas.microsoft.com/office/drawing/2014/main" id="{9971ECC5-51D9-4E70-89C1-3DCF3A372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Gregoire Farm Hay Field in Holderness, NH&#10;&#10;&#10;Description automatically generated">
            <a:extLst>
              <a:ext uri="{FF2B5EF4-FFF2-40B4-BE49-F238E27FC236}">
                <a16:creationId xmlns:a16="http://schemas.microsoft.com/office/drawing/2014/main" id="{94EB6440-1F61-4E94-B8EC-3EA02145983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5" b="5285"/>
          <a:stretch/>
        </p:blipFill>
        <p:spPr bwMode="auto">
          <a:xfrm>
            <a:off x="-6082" y="0"/>
            <a:ext cx="12198082" cy="633184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56A32-F262-480F-85F0-F54CC302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7" y="4409885"/>
            <a:ext cx="12100375" cy="1038658"/>
          </a:xfrm>
          <a:solidFill>
            <a:srgbClr val="CCDDEA">
              <a:alpha val="78039"/>
            </a:srgbClr>
          </a:solidFill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Introduction</a:t>
            </a:r>
          </a:p>
        </p:txBody>
      </p:sp>
      <p:cxnSp>
        <p:nvCxnSpPr>
          <p:cNvPr id="79" name="Straight Connector 69">
            <a:extLst>
              <a:ext uri="{FF2B5EF4-FFF2-40B4-BE49-F238E27FC236}">
                <a16:creationId xmlns:a16="http://schemas.microsoft.com/office/drawing/2014/main" id="{432529AB-8F99-47FB-91B5-93565E54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159" y="5433708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1">
            <a:extLst>
              <a:ext uri="{FF2B5EF4-FFF2-40B4-BE49-F238E27FC236}">
                <a16:creationId xmlns:a16="http://schemas.microsoft.com/office/drawing/2014/main" id="{7E11F890-74C3-40C9-9A8B-A80E38704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874070-078A-470B-9C8C-BD1BCB55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584602-1BA1-4F86-A0FB-929CAD4247BE}"/>
              </a:ext>
            </a:extLst>
          </p:cNvPr>
          <p:cNvSpPr/>
          <p:nvPr/>
        </p:nvSpPr>
        <p:spPr>
          <a:xfrm>
            <a:off x="27321" y="1237"/>
            <a:ext cx="12161519" cy="639832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AB49A3-289B-4376-BBCF-E57CBF2D1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41" y="59417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1"/>
    </mc:Choice>
    <mc:Fallback xmlns="">
      <p:transition spd="slow" advTm="4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C9C8C-2AE2-4916-B316-4B1094CF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030" y="963997"/>
            <a:ext cx="3254691" cy="4938361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/>
              <a:t> Relevant Forms of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12ADD-894D-440A-99FA-B67A84F0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795" y="1599109"/>
            <a:ext cx="6135097" cy="4938851"/>
          </a:xfrm>
        </p:spPr>
        <p:txBody>
          <a:bodyPr anchor="ctr">
            <a:normAutofit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sz="2800" dirty="0"/>
              <a:t> Total P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2800" dirty="0"/>
              <a:t> Insoluble P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2800" dirty="0"/>
              <a:t> Labile P 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/>
              <a:t>Water Extractable P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/>
              <a:t>Plant Available P</a:t>
            </a:r>
          </a:p>
          <a:p>
            <a:pPr marL="0" lvl="0" indent="0">
              <a:buNone/>
            </a:pPr>
            <a:r>
              <a:rPr lang="en-US" sz="2400" dirty="0"/>
              <a:t> </a:t>
            </a:r>
          </a:p>
          <a:p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58FE9-329A-4553-BDFB-74C055D9FBC7}"/>
              </a:ext>
            </a:extLst>
          </p:cNvPr>
          <p:cNvSpPr/>
          <p:nvPr/>
        </p:nvSpPr>
        <p:spPr>
          <a:xfrm>
            <a:off x="250031" y="257175"/>
            <a:ext cx="11680032" cy="63436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C843F0-A9B0-4518-9C61-077243091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6984" y="616021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1"/>
    </mc:Choice>
    <mc:Fallback xmlns="">
      <p:transition spd="slow" advTm="7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096C5-1A7B-4083-A6C8-C8A3C3F5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Methods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2DCFB4-DCA0-4CCA-9044-F1E17BB0F8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7786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46A498-23EE-4C38-BFAF-3F87DE869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3286" y="595997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20"/>
    </mc:Choice>
    <mc:Fallback xmlns="">
      <p:transition spd="slow" advTm="7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E085-726D-468C-89DC-6AD5AD19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Literature Review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DD683-8C37-407E-B52A-09102B41E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581" y="2322000"/>
            <a:ext cx="406936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N:P ratio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Comparisons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 Concentration Regulations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WWTP Additives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PSI regulations</a:t>
            </a:r>
          </a:p>
        </p:txBody>
      </p:sp>
      <p:pic>
        <p:nvPicPr>
          <p:cNvPr id="5" name="Graphic 4" descr="Open book outline">
            <a:extLst>
              <a:ext uri="{FF2B5EF4-FFF2-40B4-BE49-F238E27FC236}">
                <a16:creationId xmlns:a16="http://schemas.microsoft.com/office/drawing/2014/main" id="{4A8C943D-0160-4AE6-BEEF-3F36B572E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0662" y="2506666"/>
            <a:ext cx="2971801" cy="2971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279E4-DD9A-4741-8A02-81E7EBF35BCD}"/>
              </a:ext>
            </a:extLst>
          </p:cNvPr>
          <p:cNvSpPr txBox="1"/>
          <p:nvPr/>
        </p:nvSpPr>
        <p:spPr>
          <a:xfrm>
            <a:off x="6527581" y="5109135"/>
            <a:ext cx="24755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PSI = P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[Fe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M3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Al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4AB168-6498-44C3-9D11-F58B51075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9659" y="59172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44"/>
    </mc:Choice>
    <mc:Fallback xmlns="">
      <p:transition spd="slow" advTm="8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C9C8C-2AE2-4916-B316-4B1094CF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347" y="317964"/>
            <a:ext cx="8495112" cy="1263346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 Preliminary Results: P Availability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4058FE9-329A-4553-BDFB-74C055D9FBC7}"/>
              </a:ext>
            </a:extLst>
          </p:cNvPr>
          <p:cNvSpPr/>
          <p:nvPr/>
        </p:nvSpPr>
        <p:spPr>
          <a:xfrm>
            <a:off x="250031" y="257175"/>
            <a:ext cx="11680032" cy="63436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0457269-B494-495C-BE16-15D6B0D0D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735636"/>
              </p:ext>
            </p:extLst>
          </p:nvPr>
        </p:nvGraphicFramePr>
        <p:xfrm>
          <a:off x="1907347" y="1447332"/>
          <a:ext cx="8552895" cy="448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B06494-AFF6-4535-9477-73E3BB876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7334" y="6112193"/>
            <a:ext cx="304800" cy="304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FB03FD-444F-45F2-97B2-782A44BC8D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1761" y="6112193"/>
            <a:ext cx="304800" cy="3048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A52849-99B6-4436-9D83-B110708878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3050" y="611219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7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"/>
    </mc:Choice>
    <mc:Fallback xmlns="">
      <p:transition spd="slow" advTm="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3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3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7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C9C8C-2AE2-4916-B316-4B1094CF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347" y="317964"/>
            <a:ext cx="8495112" cy="1263346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 Preliminary Results: P Availability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4058FE9-329A-4553-BDFB-74C055D9FBC7}"/>
              </a:ext>
            </a:extLst>
          </p:cNvPr>
          <p:cNvSpPr/>
          <p:nvPr/>
        </p:nvSpPr>
        <p:spPr>
          <a:xfrm>
            <a:off x="250031" y="257175"/>
            <a:ext cx="11680032" cy="63436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B474BBF-172F-4A55-A25C-2916E13EE0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981316"/>
              </p:ext>
            </p:extLst>
          </p:nvPr>
        </p:nvGraphicFramePr>
        <p:xfrm>
          <a:off x="2165389" y="1402454"/>
          <a:ext cx="8068246" cy="4588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213AD4-CC8A-4F7B-AAE3-D937DCEF7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3050" y="611219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1"/>
    </mc:Choice>
    <mc:Fallback xmlns="">
      <p:transition spd="slow" advTm="1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64B08-385C-48CF-A60C-A26D8080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9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Preliminary Results: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P Mobility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8112A61-A0A5-4DA3-92D1-217E0A342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6782850"/>
              </p:ext>
            </p:extLst>
          </p:nvPr>
        </p:nvGraphicFramePr>
        <p:xfrm>
          <a:off x="4416921" y="226335"/>
          <a:ext cx="7505998" cy="3112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1AB29BB-5D83-4343-8DC6-64445585C2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323933"/>
              </p:ext>
            </p:extLst>
          </p:nvPr>
        </p:nvGraphicFramePr>
        <p:xfrm>
          <a:off x="4416921" y="3518759"/>
          <a:ext cx="7505998" cy="3112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A72A92-CE7C-4643-93BF-3A3B233E3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AF92F5-EB95-4CA6-8F58-340B31D93E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5"/>
    </mc:Choice>
    <mc:Fallback xmlns="">
      <p:transition spd="slow" advTm="3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0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1670</TotalTime>
  <Words>443</Words>
  <Application>Microsoft Office PowerPoint</Application>
  <PresentationFormat>Widescreen</PresentationFormat>
  <Paragraphs>83</Paragraphs>
  <Slides>14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Retrospect</vt:lpstr>
      <vt:lpstr>Investigating Phosphorus Availability in Biosolids Amended Agricultural Soils</vt:lpstr>
      <vt:lpstr>Project Goal</vt:lpstr>
      <vt:lpstr>Introduction</vt:lpstr>
      <vt:lpstr> Relevant Forms of P</vt:lpstr>
      <vt:lpstr>Methods</vt:lpstr>
      <vt:lpstr>Literature Review Findings</vt:lpstr>
      <vt:lpstr> Preliminary Results: P Availability</vt:lpstr>
      <vt:lpstr> Preliminary Results: P Availability</vt:lpstr>
      <vt:lpstr>Preliminary Results:  P Mobility</vt:lpstr>
      <vt:lpstr>Preliminary Results:  P Test Correlations</vt:lpstr>
      <vt:lpstr>Summary</vt:lpstr>
      <vt:lpstr>Future Recommendations</vt:lpstr>
      <vt:lpstr>Acknowledgements</vt:lpstr>
      <vt:lpstr>Email Address: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Phosphorus Availability in Biosolids Amended Agricultural Soils</dc:title>
  <dc:creator>Jessica Nekowitsch</dc:creator>
  <cp:lastModifiedBy>Janine Burke-Wells</cp:lastModifiedBy>
  <cp:revision>17</cp:revision>
  <dcterms:created xsi:type="dcterms:W3CDTF">2021-08-23T19:31:41Z</dcterms:created>
  <dcterms:modified xsi:type="dcterms:W3CDTF">2021-10-05T11:49:43Z</dcterms:modified>
</cp:coreProperties>
</file>